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2"/>
  </p:notesMasterIdLst>
  <p:sldIdLst>
    <p:sldId id="265" r:id="rId5"/>
    <p:sldId id="266" r:id="rId6"/>
    <p:sldId id="264" r:id="rId7"/>
    <p:sldId id="267" r:id="rId8"/>
    <p:sldId id="287" r:id="rId9"/>
    <p:sldId id="312" r:id="rId10"/>
    <p:sldId id="269" r:id="rId11"/>
    <p:sldId id="309" r:id="rId12"/>
    <p:sldId id="274" r:id="rId13"/>
    <p:sldId id="275" r:id="rId14"/>
    <p:sldId id="290" r:id="rId15"/>
    <p:sldId id="289" r:id="rId16"/>
    <p:sldId id="325" r:id="rId17"/>
    <p:sldId id="291" r:id="rId18"/>
    <p:sldId id="276" r:id="rId19"/>
    <p:sldId id="308" r:id="rId20"/>
    <p:sldId id="277" r:id="rId21"/>
    <p:sldId id="278" r:id="rId22"/>
    <p:sldId id="280" r:id="rId23"/>
    <p:sldId id="301" r:id="rId24"/>
    <p:sldId id="307" r:id="rId25"/>
    <p:sldId id="311" r:id="rId26"/>
    <p:sldId id="315" r:id="rId27"/>
    <p:sldId id="303" r:id="rId28"/>
    <p:sldId id="316" r:id="rId29"/>
    <p:sldId id="318" r:id="rId30"/>
    <p:sldId id="313" r:id="rId31"/>
    <p:sldId id="297" r:id="rId32"/>
    <p:sldId id="293" r:id="rId33"/>
    <p:sldId id="324" r:id="rId34"/>
    <p:sldId id="321" r:id="rId35"/>
    <p:sldId id="322" r:id="rId36"/>
    <p:sldId id="323" r:id="rId37"/>
    <p:sldId id="320" r:id="rId38"/>
    <p:sldId id="305" r:id="rId39"/>
    <p:sldId id="294" r:id="rId40"/>
    <p:sldId id="306" r:id="rId41"/>
    <p:sldId id="295" r:id="rId42"/>
    <p:sldId id="314" r:id="rId43"/>
    <p:sldId id="281" r:id="rId44"/>
    <p:sldId id="304" r:id="rId45"/>
    <p:sldId id="282" r:id="rId46"/>
    <p:sldId id="310" r:id="rId47"/>
    <p:sldId id="286" r:id="rId48"/>
    <p:sldId id="285" r:id="rId49"/>
    <p:sldId id="326" r:id="rId50"/>
    <p:sldId id="317" r:id="rId51"/>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2" autoAdjust="0"/>
    <p:restoredTop sz="85411" autoAdjust="0"/>
  </p:normalViewPr>
  <p:slideViewPr>
    <p:cSldViewPr snapToGrid="0">
      <p:cViewPr varScale="1">
        <p:scale>
          <a:sx n="139" d="100"/>
          <a:sy n="139" d="100"/>
        </p:scale>
        <p:origin x="184" y="51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mie/Documents/GitHub/AzureTradeoffs/slides/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jamie\Dropbox\Book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Simple Extrapolated</a:t>
            </a:r>
            <a:r>
              <a:rPr lang="en-US" baseline="0"/>
              <a:t>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Sheet1!$B$21</c:f>
              <c:strCache>
                <c:ptCount val="1"/>
                <c:pt idx="0">
                  <c:v>Estimated Functions Cost - 1 sec</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Sheet1!$C$20:$M$20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Sheet1!$C$21:$M$21</c:f>
              <c:numCache>
                <c:formatCode>#,##0.00</c:formatCode>
                <c:ptCount val="11"/>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pt idx="10">
                  <c:v>83.6</c:v>
                </c:pt>
              </c:numCache>
            </c:numRef>
          </c:val>
          <c:smooth val="0"/>
          <c:extLst>
            <c:ext xmlns:c16="http://schemas.microsoft.com/office/drawing/2014/chart" uri="{C3380CC4-5D6E-409C-BE32-E72D297353CC}">
              <c16:uniqueId val="{00000000-87EB-E34F-A682-397003A0275D}"/>
            </c:ext>
          </c:extLst>
        </c:ser>
        <c:ser>
          <c:idx val="2"/>
          <c:order val="1"/>
          <c:tx>
            <c:strRef>
              <c:f>Sheet1!$B$24</c:f>
              <c:strCache>
                <c:ptCount val="1"/>
                <c:pt idx="0">
                  <c:v>Estimated Web App Cost</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Sheet1!$C$20:$M$20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Sheet1!$C$24:$M$24</c:f>
              <c:numCache>
                <c:formatCode>General</c:formatCode>
                <c:ptCount val="11"/>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pt idx="10">
                  <c:v>74.400000000000006</c:v>
                </c:pt>
              </c:numCache>
            </c:numRef>
          </c:val>
          <c:smooth val="0"/>
          <c:extLst>
            <c:ext xmlns:c16="http://schemas.microsoft.com/office/drawing/2014/chart" uri="{C3380CC4-5D6E-409C-BE32-E72D297353CC}">
              <c16:uniqueId val="{00000001-87EB-E34F-A682-397003A0275D}"/>
            </c:ext>
          </c:extLst>
        </c:ser>
        <c:dLbls>
          <c:showLegendKey val="0"/>
          <c:showVal val="0"/>
          <c:showCatName val="0"/>
          <c:showSerName val="0"/>
          <c:showPercent val="0"/>
          <c:showBubbleSize val="0"/>
        </c:dLbls>
        <c:marker val="1"/>
        <c:smooth val="0"/>
        <c:axId val="587754168"/>
        <c:axId val="577716304"/>
        <c:extLst/>
      </c:lineChart>
      <c:catAx>
        <c:axId val="587754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716304"/>
        <c:crosses val="autoZero"/>
        <c:auto val="1"/>
        <c:lblAlgn val="ctr"/>
        <c:lblOffset val="100"/>
        <c:noMultiLvlLbl val="0"/>
      </c:catAx>
      <c:valAx>
        <c:axId val="5777163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54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3D66-4C09-A780-E75FA4F52C64}"/>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1-3D66-4C09-A780-E75FA4F52C64}"/>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2-3D66-4C09-A780-E75FA4F52C64}"/>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Sheet1!$B$22</c15:sqref>
                        </c15:formulaRef>
                      </c:ext>
                    </c:extLst>
                    <c:strCache>
                      <c:ptCount val="1"/>
                      <c:pt idx="0">
                        <c:v>Estimated Functions Cost - 2 sec</c:v>
                      </c:pt>
                    </c:strCache>
                  </c:strRef>
                </c:tx>
                <c:spPr>
                  <a:ln w="28575" cap="rnd">
                    <a:solidFill>
                      <a:schemeClr val="accent3"/>
                    </a:solidFill>
                    <a:round/>
                  </a:ln>
                  <a:effectLst/>
                </c:spPr>
                <c:marker>
                  <c:symbol val="none"/>
                </c:marker>
                <c:val>
                  <c:numRef>
                    <c:extLst xmlns:c15="http://schemas.microsoft.com/office/drawing/2012/chart">
                      <c:ext xmlns:c15="http://schemas.microsoft.com/office/drawing/2012/chart" uri="{02D57815-91ED-43cb-92C2-25804820EDAC}">
                        <c15:formulaRef>
                          <c15:sqref>Sheet1!$C$22:$L$22</c15:sqref>
                        </c15:formulaRef>
                      </c:ext>
                    </c:extLst>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xmlns:c15="http://schemas.microsoft.com/office/drawing/2012/chart">
                  <c:ext xmlns:c16="http://schemas.microsoft.com/office/drawing/2014/chart" uri="{C3380CC4-5D6E-409C-BE32-E72D297353CC}">
                    <c16:uniqueId val="{00000003-3D66-4C09-A780-E75FA4F52C64}"/>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Sheet1!$B$23</c15:sqref>
                        </c15:formulaRef>
                      </c:ext>
                    </c:extLst>
                    <c:strCache>
                      <c:ptCount val="1"/>
                      <c:pt idx="0">
                        <c:v>Estimated Functions Cost - 3 sec</c:v>
                      </c:pt>
                    </c:strCache>
                  </c:strRef>
                </c:tx>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Sheet1!$C$23:$L$23</c15:sqref>
                        </c15:formulaRef>
                      </c:ext>
                    </c:extLst>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xmlns:c15="http://schemas.microsoft.com/office/drawing/2012/chart">
                  <c:ext xmlns:c16="http://schemas.microsoft.com/office/drawing/2014/chart" uri="{C3380CC4-5D6E-409C-BE32-E72D297353CC}">
                    <c16:uniqueId val="{00000004-3D66-4C09-A780-E75FA4F52C64}"/>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22BE-447E-9721-0C853352DCC9}"/>
            </c:ext>
          </c:extLst>
        </c:ser>
        <c:ser>
          <c:idx val="2"/>
          <c:order val="2"/>
          <c:tx>
            <c:strRef>
              <c:f>Sheet1!$B$22</c:f>
              <c:strCache>
                <c:ptCount val="1"/>
                <c:pt idx="0">
                  <c:v>Estimated Functions Cost - 2 sec</c:v>
                </c:pt>
              </c:strCache>
            </c:strRef>
          </c:tx>
          <c:spPr>
            <a:ln w="28575" cap="rnd">
              <a:solidFill>
                <a:schemeClr val="accent3"/>
              </a:solidFill>
              <a:round/>
            </a:ln>
            <a:effectLst/>
          </c:spPr>
          <c:marker>
            <c:symbol val="none"/>
          </c:marker>
          <c:val>
            <c:numRef>
              <c:f>Sheet1!$C$22:$L$22</c:f>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c:ext xmlns:c16="http://schemas.microsoft.com/office/drawing/2014/chart" uri="{C3380CC4-5D6E-409C-BE32-E72D297353CC}">
              <c16:uniqueId val="{00000001-22BE-447E-9721-0C853352DCC9}"/>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2-22BE-447E-9721-0C853352DCC9}"/>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3-22BE-447E-9721-0C853352DCC9}"/>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Sheet1!$B$23</c15:sqref>
                        </c15:formulaRef>
                      </c:ext>
                    </c:extLst>
                    <c:strCache>
                      <c:ptCount val="1"/>
                      <c:pt idx="0">
                        <c:v>Estimated Functions Cost - 3 sec</c:v>
                      </c:pt>
                    </c:strCache>
                  </c:strRef>
                </c:tx>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Sheet1!$C$23:$L$23</c15:sqref>
                        </c15:formulaRef>
                      </c:ext>
                    </c:extLst>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xmlns:c15="http://schemas.microsoft.com/office/drawing/2012/chart">
                  <c:ext xmlns:c16="http://schemas.microsoft.com/office/drawing/2014/chart" uri="{C3380CC4-5D6E-409C-BE32-E72D297353CC}">
                    <c16:uniqueId val="{00000004-22BE-447E-9721-0C853352DCC9}"/>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47BF-44A3-B703-4D363B051D72}"/>
            </c:ext>
          </c:extLst>
        </c:ser>
        <c:ser>
          <c:idx val="2"/>
          <c:order val="2"/>
          <c:tx>
            <c:strRef>
              <c:f>Sheet1!$B$22</c:f>
              <c:strCache>
                <c:ptCount val="1"/>
                <c:pt idx="0">
                  <c:v>Estimated Functions Cost - 2 sec</c:v>
                </c:pt>
              </c:strCache>
            </c:strRef>
          </c:tx>
          <c:spPr>
            <a:ln w="28575" cap="rnd">
              <a:solidFill>
                <a:schemeClr val="accent3"/>
              </a:solidFill>
              <a:round/>
            </a:ln>
            <a:effectLst/>
          </c:spPr>
          <c:marker>
            <c:symbol val="none"/>
          </c:marker>
          <c:val>
            <c:numRef>
              <c:f>Sheet1!$C$22:$L$22</c:f>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c:ext xmlns:c16="http://schemas.microsoft.com/office/drawing/2014/chart" uri="{C3380CC4-5D6E-409C-BE32-E72D297353CC}">
              <c16:uniqueId val="{00000001-47BF-44A3-B703-4D363B051D72}"/>
            </c:ext>
          </c:extLst>
        </c:ser>
        <c:ser>
          <c:idx val="3"/>
          <c:order val="3"/>
          <c:tx>
            <c:strRef>
              <c:f>Sheet1!$B$23</c:f>
              <c:strCache>
                <c:ptCount val="1"/>
                <c:pt idx="0">
                  <c:v>Estimated Functions Cost - 3 sec</c:v>
                </c:pt>
              </c:strCache>
            </c:strRef>
          </c:tx>
          <c:spPr>
            <a:ln w="28575" cap="rnd">
              <a:solidFill>
                <a:schemeClr val="accent4"/>
              </a:solidFill>
              <a:round/>
            </a:ln>
            <a:effectLst/>
          </c:spPr>
          <c:marker>
            <c:symbol val="none"/>
          </c:marker>
          <c:val>
            <c:numRef>
              <c:f>Sheet1!$C$23:$L$23</c:f>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c:ext xmlns:c16="http://schemas.microsoft.com/office/drawing/2014/chart" uri="{C3380CC4-5D6E-409C-BE32-E72D297353CC}">
              <c16:uniqueId val="{00000002-47BF-44A3-B703-4D363B051D72}"/>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3-47BF-44A3-B703-4D363B051D72}"/>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4-47BF-44A3-B703-4D363B051D72}"/>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831389990116705E-2"/>
          <c:y val="8.05610390316258E-2"/>
          <c:w val="0.92916861000988327"/>
          <c:h val="0.798112032361734"/>
        </c:manualLayout>
      </c:layout>
      <c:lineChart>
        <c:grouping val="standard"/>
        <c:varyColors val="0"/>
        <c:ser>
          <c:idx val="0"/>
          <c:order val="0"/>
          <c:tx>
            <c:strRef>
              <c:f>Sheet1!$B$21</c:f>
              <c:strCache>
                <c:ptCount val="1"/>
                <c:pt idx="0">
                  <c:v>Estimated Functions Cost - 1 sec</c:v>
                </c:pt>
              </c:strCache>
            </c:strRef>
          </c:tx>
          <c:spPr>
            <a:ln w="28575" cap="rnd">
              <a:solidFill>
                <a:schemeClr val="accent1"/>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Sheet1!$C$21:$N$21</c:f>
              <c:numCache>
                <c:formatCode>#,##0.00</c:formatCode>
                <c:ptCount val="12"/>
                <c:pt idx="0">
                  <c:v>17.999999999999996</c:v>
                </c:pt>
                <c:pt idx="1">
                  <c:v>26.2</c:v>
                </c:pt>
                <c:pt idx="2">
                  <c:v>34.4</c:v>
                </c:pt>
                <c:pt idx="3">
                  <c:v>42.6</c:v>
                </c:pt>
                <c:pt idx="4">
                  <c:v>50.8</c:v>
                </c:pt>
                <c:pt idx="5">
                  <c:v>58.999999999999993</c:v>
                </c:pt>
                <c:pt idx="6">
                  <c:v>67.199999999999989</c:v>
                </c:pt>
                <c:pt idx="7">
                  <c:v>75.399999999999991</c:v>
                </c:pt>
                <c:pt idx="8">
                  <c:v>83.6</c:v>
                </c:pt>
                <c:pt idx="9">
                  <c:v>91.8</c:v>
                </c:pt>
                <c:pt idx="10">
                  <c:v>100</c:v>
                </c:pt>
                <c:pt idx="11">
                  <c:v>108.19999999999999</c:v>
                </c:pt>
              </c:numCache>
            </c:numRef>
          </c:val>
          <c:smooth val="0"/>
          <c:extLst>
            <c:ext xmlns:c16="http://schemas.microsoft.com/office/drawing/2014/chart" uri="{C3380CC4-5D6E-409C-BE32-E72D297353CC}">
              <c16:uniqueId val="{00000000-F370-5846-BECC-6CC53A029A5D}"/>
            </c:ext>
          </c:extLst>
        </c:ser>
        <c:ser>
          <c:idx val="1"/>
          <c:order val="1"/>
          <c:tx>
            <c:strRef>
              <c:f>Sheet1!$B$22</c:f>
              <c:strCache>
                <c:ptCount val="1"/>
                <c:pt idx="0">
                  <c:v>Estimated Functions Cost - 2 sec</c:v>
                </c:pt>
              </c:strCache>
            </c:strRef>
          </c:tx>
          <c:spPr>
            <a:ln w="28575" cap="rnd">
              <a:solidFill>
                <a:schemeClr val="accent2"/>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Sheet1!$C$22:$N$22</c:f>
              <c:numCache>
                <c:formatCode>#,##0.00</c:formatCode>
                <c:ptCount val="12"/>
                <c:pt idx="0">
                  <c:v>42</c:v>
                </c:pt>
                <c:pt idx="1">
                  <c:v>58.199999999999996</c:v>
                </c:pt>
                <c:pt idx="2">
                  <c:v>74.399999999999991</c:v>
                </c:pt>
                <c:pt idx="3">
                  <c:v>90.6</c:v>
                </c:pt>
                <c:pt idx="4">
                  <c:v>106.8</c:v>
                </c:pt>
                <c:pt idx="5">
                  <c:v>123</c:v>
                </c:pt>
                <c:pt idx="6">
                  <c:v>139.19999999999999</c:v>
                </c:pt>
                <c:pt idx="7">
                  <c:v>155.4</c:v>
                </c:pt>
                <c:pt idx="8">
                  <c:v>171.6</c:v>
                </c:pt>
                <c:pt idx="9">
                  <c:v>187.79999999999998</c:v>
                </c:pt>
                <c:pt idx="10">
                  <c:v>204</c:v>
                </c:pt>
                <c:pt idx="11">
                  <c:v>220.2</c:v>
                </c:pt>
              </c:numCache>
            </c:numRef>
          </c:val>
          <c:smooth val="0"/>
          <c:extLst>
            <c:ext xmlns:c16="http://schemas.microsoft.com/office/drawing/2014/chart" uri="{C3380CC4-5D6E-409C-BE32-E72D297353CC}">
              <c16:uniqueId val="{00000001-F370-5846-BECC-6CC53A029A5D}"/>
            </c:ext>
          </c:extLst>
        </c:ser>
        <c:ser>
          <c:idx val="2"/>
          <c:order val="2"/>
          <c:tx>
            <c:strRef>
              <c:f>Sheet1!$B$23</c:f>
              <c:strCache>
                <c:ptCount val="1"/>
                <c:pt idx="0">
                  <c:v>Estimated Functions Cost - 3 sec</c:v>
                </c:pt>
              </c:strCache>
            </c:strRef>
          </c:tx>
          <c:spPr>
            <a:ln w="28575" cap="rnd">
              <a:solidFill>
                <a:schemeClr val="accent3"/>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Sheet1!$C$23:$N$23</c:f>
              <c:numCache>
                <c:formatCode>#,##0.00</c:formatCode>
                <c:ptCount val="12"/>
                <c:pt idx="0">
                  <c:v>66</c:v>
                </c:pt>
                <c:pt idx="1">
                  <c:v>90.199999999999989</c:v>
                </c:pt>
                <c:pt idx="2">
                  <c:v>114.39999999999999</c:v>
                </c:pt>
                <c:pt idx="3">
                  <c:v>138.6</c:v>
                </c:pt>
                <c:pt idx="4">
                  <c:v>162.79999999999998</c:v>
                </c:pt>
                <c:pt idx="5">
                  <c:v>187</c:v>
                </c:pt>
                <c:pt idx="6">
                  <c:v>211.2</c:v>
                </c:pt>
                <c:pt idx="7">
                  <c:v>235.4</c:v>
                </c:pt>
                <c:pt idx="8">
                  <c:v>259.59999999999997</c:v>
                </c:pt>
                <c:pt idx="9">
                  <c:v>283.79999999999995</c:v>
                </c:pt>
                <c:pt idx="10">
                  <c:v>307.99999999999994</c:v>
                </c:pt>
                <c:pt idx="11">
                  <c:v>332.2</c:v>
                </c:pt>
              </c:numCache>
            </c:numRef>
          </c:val>
          <c:smooth val="0"/>
          <c:extLst>
            <c:ext xmlns:c16="http://schemas.microsoft.com/office/drawing/2014/chart" uri="{C3380CC4-5D6E-409C-BE32-E72D297353CC}">
              <c16:uniqueId val="{00000002-F370-5846-BECC-6CC53A029A5D}"/>
            </c:ext>
          </c:extLst>
        </c:ser>
        <c:ser>
          <c:idx val="3"/>
          <c:order val="3"/>
          <c:tx>
            <c:strRef>
              <c:f>Sheet1!$B$24</c:f>
              <c:strCache>
                <c:ptCount val="1"/>
                <c:pt idx="0">
                  <c:v>Estimated Web App Cost</c:v>
                </c:pt>
              </c:strCache>
            </c:strRef>
          </c:tx>
          <c:spPr>
            <a:ln w="28575" cap="rnd">
              <a:solidFill>
                <a:schemeClr val="accent4"/>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Sheet1!$C$24:$N$24</c:f>
              <c:numCache>
                <c:formatCode>General</c:formatCode>
                <c:ptCount val="12"/>
                <c:pt idx="0">
                  <c:v>74.400000000000006</c:v>
                </c:pt>
                <c:pt idx="1">
                  <c:v>74.400000000000006</c:v>
                </c:pt>
                <c:pt idx="2">
                  <c:v>74.400000000000006</c:v>
                </c:pt>
                <c:pt idx="3">
                  <c:v>74.400000000000006</c:v>
                </c:pt>
                <c:pt idx="4">
                  <c:v>74.400000000000006</c:v>
                </c:pt>
                <c:pt idx="5">
                  <c:v>148.80000000000001</c:v>
                </c:pt>
                <c:pt idx="6">
                  <c:v>148.80000000000001</c:v>
                </c:pt>
                <c:pt idx="7">
                  <c:v>148.80000000000001</c:v>
                </c:pt>
                <c:pt idx="8">
                  <c:v>148.80000000000001</c:v>
                </c:pt>
                <c:pt idx="9">
                  <c:v>148.80000000000001</c:v>
                </c:pt>
                <c:pt idx="10">
                  <c:v>148.80000000000001</c:v>
                </c:pt>
                <c:pt idx="11">
                  <c:v>148.80000000000001</c:v>
                </c:pt>
              </c:numCache>
            </c:numRef>
          </c:val>
          <c:smooth val="0"/>
          <c:extLst>
            <c:ext xmlns:c16="http://schemas.microsoft.com/office/drawing/2014/chart" uri="{C3380CC4-5D6E-409C-BE32-E72D297353CC}">
              <c16:uniqueId val="{00000003-F370-5846-BECC-6CC53A029A5D}"/>
            </c:ext>
          </c:extLst>
        </c:ser>
        <c:dLbls>
          <c:showLegendKey val="0"/>
          <c:showVal val="0"/>
          <c:showCatName val="0"/>
          <c:showSerName val="0"/>
          <c:showPercent val="0"/>
          <c:showBubbleSize val="0"/>
        </c:dLbls>
        <c:smooth val="0"/>
        <c:axId val="1440589775"/>
        <c:axId val="1440591407"/>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1223D-4682-4B92-BDFB-55EDA5E74155}"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23520497-C89B-4E22-980D-3A475FCDF377}">
      <dgm:prSet/>
      <dgm:spPr/>
      <dgm:t>
        <a:bodyPr/>
        <a:lstStyle/>
        <a:p>
          <a:pPr>
            <a:lnSpc>
              <a:spcPct val="100000"/>
            </a:lnSpc>
            <a:defRPr cap="all"/>
          </a:pPr>
          <a:r>
            <a:rPr lang="en-US" cap="none" dirty="0"/>
            <a:t>Review features in azure with overlapping capabilities</a:t>
          </a:r>
        </a:p>
      </dgm:t>
    </dgm:pt>
    <dgm:pt modelId="{707D622A-F661-4A9B-86BA-AD6A679CB054}" type="parTrans" cxnId="{858E80A2-E9B6-40C0-A799-8D42045BEE63}">
      <dgm:prSet/>
      <dgm:spPr/>
      <dgm:t>
        <a:bodyPr/>
        <a:lstStyle/>
        <a:p>
          <a:endParaRPr lang="en-US"/>
        </a:p>
      </dgm:t>
    </dgm:pt>
    <dgm:pt modelId="{979454AC-B114-4F07-945F-F584BBF6AB48}" type="sibTrans" cxnId="{858E80A2-E9B6-40C0-A799-8D42045BEE63}">
      <dgm:prSet/>
      <dgm:spPr/>
      <dgm:t>
        <a:bodyPr/>
        <a:lstStyle/>
        <a:p>
          <a:endParaRPr lang="en-US"/>
        </a:p>
      </dgm:t>
    </dgm:pt>
    <dgm:pt modelId="{D5102FE9-C455-48DE-AE91-866A3EDCF266}">
      <dgm:prSet/>
      <dgm:spPr/>
      <dgm:t>
        <a:bodyPr/>
        <a:lstStyle/>
        <a:p>
          <a:pPr>
            <a:lnSpc>
              <a:spcPct val="100000"/>
            </a:lnSpc>
            <a:defRPr cap="all"/>
          </a:pPr>
          <a:r>
            <a:rPr lang="en-US" cap="none" dirty="0"/>
            <a:t>Learn how to use a tradeoff analysis</a:t>
          </a:r>
        </a:p>
      </dgm:t>
    </dgm:pt>
    <dgm:pt modelId="{AF4633E6-23D0-434A-898A-027702AE27A6}" type="parTrans" cxnId="{85B6A0B0-5081-4CD3-9D77-2C5426E8C5AA}">
      <dgm:prSet/>
      <dgm:spPr/>
      <dgm:t>
        <a:bodyPr/>
        <a:lstStyle/>
        <a:p>
          <a:endParaRPr lang="en-US"/>
        </a:p>
      </dgm:t>
    </dgm:pt>
    <dgm:pt modelId="{3F33CD00-AD04-4F61-9832-114AD90BF415}" type="sibTrans" cxnId="{85B6A0B0-5081-4CD3-9D77-2C5426E8C5AA}">
      <dgm:prSet/>
      <dgm:spPr/>
      <dgm:t>
        <a:bodyPr/>
        <a:lstStyle/>
        <a:p>
          <a:endParaRPr lang="en-US"/>
        </a:p>
      </dgm:t>
    </dgm:pt>
    <dgm:pt modelId="{32E1D199-1473-4F9F-926C-3645393CDAD4}">
      <dgm:prSet/>
      <dgm:spPr/>
      <dgm:t>
        <a:bodyPr/>
        <a:lstStyle/>
        <a:p>
          <a:pPr>
            <a:lnSpc>
              <a:spcPct val="100000"/>
            </a:lnSpc>
            <a:defRPr cap="all"/>
          </a:pPr>
          <a:r>
            <a:rPr lang="en-US" cap="none" dirty="0"/>
            <a:t>Discuss how to plan a Cinco De Mayo party</a:t>
          </a:r>
        </a:p>
      </dgm:t>
    </dgm:pt>
    <dgm:pt modelId="{9A7DF448-2BA7-43EC-96E0-374816623C46}" type="parTrans" cxnId="{62341FBE-50EB-4A9E-BC01-F97977AA83F9}">
      <dgm:prSet/>
      <dgm:spPr/>
      <dgm:t>
        <a:bodyPr/>
        <a:lstStyle/>
        <a:p>
          <a:endParaRPr lang="en-US"/>
        </a:p>
      </dgm:t>
    </dgm:pt>
    <dgm:pt modelId="{E97DDA33-E642-4597-AD65-FEA144E6A245}" type="sibTrans" cxnId="{62341FBE-50EB-4A9E-BC01-F97977AA83F9}">
      <dgm:prSet/>
      <dgm:spPr/>
      <dgm:t>
        <a:bodyPr/>
        <a:lstStyle/>
        <a:p>
          <a:endParaRPr lang="en-US"/>
        </a:p>
      </dgm:t>
    </dgm:pt>
    <dgm:pt modelId="{D909079B-5AB5-4577-B2D0-819D768A0880}" type="pres">
      <dgm:prSet presAssocID="{93A1223D-4682-4B92-BDFB-55EDA5E74155}" presName="root" presStyleCnt="0">
        <dgm:presLayoutVars>
          <dgm:dir/>
          <dgm:resizeHandles val="exact"/>
        </dgm:presLayoutVars>
      </dgm:prSet>
      <dgm:spPr/>
    </dgm:pt>
    <dgm:pt modelId="{2463A7D5-2312-4E0A-8043-7840CBEFA9B0}" type="pres">
      <dgm:prSet presAssocID="{23520497-C89B-4E22-980D-3A475FCDF377}" presName="compNode" presStyleCnt="0"/>
      <dgm:spPr/>
    </dgm:pt>
    <dgm:pt modelId="{3F2988F4-F854-4198-917B-2F2AF99FE1C6}" type="pres">
      <dgm:prSet presAssocID="{23520497-C89B-4E22-980D-3A475FCDF377}" presName="iconBgRect" presStyleLbl="bgShp" presStyleIdx="0" presStyleCnt="3"/>
      <dgm:spPr/>
    </dgm:pt>
    <dgm:pt modelId="{884C5FD1-2BBA-4A1E-A4FA-FAC4358FDDAE}" type="pres">
      <dgm:prSet presAssocID="{23520497-C89B-4E22-980D-3A475FCDF37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yncing cloud"/>
        </a:ext>
      </dgm:extLst>
    </dgm:pt>
    <dgm:pt modelId="{86242D9D-D0F3-4460-86D4-C74998B37E06}" type="pres">
      <dgm:prSet presAssocID="{23520497-C89B-4E22-980D-3A475FCDF377}" presName="spaceRect" presStyleCnt="0"/>
      <dgm:spPr/>
    </dgm:pt>
    <dgm:pt modelId="{DF45354B-99FF-4CB9-841D-ACA58122D4E9}" type="pres">
      <dgm:prSet presAssocID="{23520497-C89B-4E22-980D-3A475FCDF377}" presName="textRect" presStyleLbl="revTx" presStyleIdx="0" presStyleCnt="3">
        <dgm:presLayoutVars>
          <dgm:chMax val="1"/>
          <dgm:chPref val="1"/>
        </dgm:presLayoutVars>
      </dgm:prSet>
      <dgm:spPr/>
    </dgm:pt>
    <dgm:pt modelId="{AA7EABA9-09A0-4DDF-8872-CA97A5CEB2A1}" type="pres">
      <dgm:prSet presAssocID="{979454AC-B114-4F07-945F-F584BBF6AB48}" presName="sibTrans" presStyleCnt="0"/>
      <dgm:spPr/>
    </dgm:pt>
    <dgm:pt modelId="{5101B337-F383-4C90-BA0F-7A3190003D0A}" type="pres">
      <dgm:prSet presAssocID="{D5102FE9-C455-48DE-AE91-866A3EDCF266}" presName="compNode" presStyleCnt="0"/>
      <dgm:spPr/>
    </dgm:pt>
    <dgm:pt modelId="{B119AF96-C4B7-42C0-B242-65C6AED2D8E5}" type="pres">
      <dgm:prSet presAssocID="{D5102FE9-C455-48DE-AE91-866A3EDCF266}" presName="iconBgRect" presStyleLbl="bgShp" presStyleIdx="1" presStyleCnt="3"/>
      <dgm:spPr/>
    </dgm:pt>
    <dgm:pt modelId="{648B62B4-A675-40DB-8061-6084319AFF42}" type="pres">
      <dgm:prSet presAssocID="{D5102FE9-C455-48DE-AE91-866A3EDCF2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a:ext>
      </dgm:extLst>
    </dgm:pt>
    <dgm:pt modelId="{D46FD5D2-5E17-4D04-BA25-59785FD4E0B2}" type="pres">
      <dgm:prSet presAssocID="{D5102FE9-C455-48DE-AE91-866A3EDCF266}" presName="spaceRect" presStyleCnt="0"/>
      <dgm:spPr/>
    </dgm:pt>
    <dgm:pt modelId="{A2CE3DDD-0549-4F26-B28E-4FD794F4686B}" type="pres">
      <dgm:prSet presAssocID="{D5102FE9-C455-48DE-AE91-866A3EDCF266}" presName="textRect" presStyleLbl="revTx" presStyleIdx="1" presStyleCnt="3">
        <dgm:presLayoutVars>
          <dgm:chMax val="1"/>
          <dgm:chPref val="1"/>
        </dgm:presLayoutVars>
      </dgm:prSet>
      <dgm:spPr/>
    </dgm:pt>
    <dgm:pt modelId="{B253ED7D-4EE6-4062-912E-36B81F6488C2}" type="pres">
      <dgm:prSet presAssocID="{3F33CD00-AD04-4F61-9832-114AD90BF415}" presName="sibTrans" presStyleCnt="0"/>
      <dgm:spPr/>
    </dgm:pt>
    <dgm:pt modelId="{C5B77A06-0B86-4E83-9847-5EE42D0C1766}" type="pres">
      <dgm:prSet presAssocID="{32E1D199-1473-4F9F-926C-3645393CDAD4}" presName="compNode" presStyleCnt="0"/>
      <dgm:spPr/>
    </dgm:pt>
    <dgm:pt modelId="{0D1D0EBE-6000-44FD-9AA5-63A977CDE33D}" type="pres">
      <dgm:prSet presAssocID="{32E1D199-1473-4F9F-926C-3645393CDAD4}" presName="iconBgRect" presStyleLbl="bgShp" presStyleIdx="2" presStyleCnt="3"/>
      <dgm:spPr/>
    </dgm:pt>
    <dgm:pt modelId="{96D1A705-8206-4508-95BA-49088C1C1E2B}" type="pres">
      <dgm:prSet presAssocID="{32E1D199-1473-4F9F-926C-3645393CDAD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co"/>
        </a:ext>
      </dgm:extLst>
    </dgm:pt>
    <dgm:pt modelId="{97F35F95-6D90-4658-BD1D-74512C8F0D1F}" type="pres">
      <dgm:prSet presAssocID="{32E1D199-1473-4F9F-926C-3645393CDAD4}" presName="spaceRect" presStyleCnt="0"/>
      <dgm:spPr/>
    </dgm:pt>
    <dgm:pt modelId="{8570A1F5-EB03-4646-9D75-BCC8DC5AD77E}" type="pres">
      <dgm:prSet presAssocID="{32E1D199-1473-4F9F-926C-3645393CDAD4}" presName="textRect" presStyleLbl="revTx" presStyleIdx="2" presStyleCnt="3">
        <dgm:presLayoutVars>
          <dgm:chMax val="1"/>
          <dgm:chPref val="1"/>
        </dgm:presLayoutVars>
      </dgm:prSet>
      <dgm:spPr/>
    </dgm:pt>
  </dgm:ptLst>
  <dgm:cxnLst>
    <dgm:cxn modelId="{278EAF2E-6E0A-4848-AFAD-AC2D1ABED995}" type="presOf" srcId="{93A1223D-4682-4B92-BDFB-55EDA5E74155}" destId="{D909079B-5AB5-4577-B2D0-819D768A0880}" srcOrd="0" destOrd="0" presId="urn:microsoft.com/office/officeart/2018/5/layout/IconCircleLabelList"/>
    <dgm:cxn modelId="{9D065381-2B95-43EA-80B4-7E0DEB38FD05}" type="presOf" srcId="{D5102FE9-C455-48DE-AE91-866A3EDCF266}" destId="{A2CE3DDD-0549-4F26-B28E-4FD794F4686B}" srcOrd="0" destOrd="0" presId="urn:microsoft.com/office/officeart/2018/5/layout/IconCircleLabelList"/>
    <dgm:cxn modelId="{858E80A2-E9B6-40C0-A799-8D42045BEE63}" srcId="{93A1223D-4682-4B92-BDFB-55EDA5E74155}" destId="{23520497-C89B-4E22-980D-3A475FCDF377}" srcOrd="0" destOrd="0" parTransId="{707D622A-F661-4A9B-86BA-AD6A679CB054}" sibTransId="{979454AC-B114-4F07-945F-F584BBF6AB48}"/>
    <dgm:cxn modelId="{85B6A0B0-5081-4CD3-9D77-2C5426E8C5AA}" srcId="{93A1223D-4682-4B92-BDFB-55EDA5E74155}" destId="{D5102FE9-C455-48DE-AE91-866A3EDCF266}" srcOrd="1" destOrd="0" parTransId="{AF4633E6-23D0-434A-898A-027702AE27A6}" sibTransId="{3F33CD00-AD04-4F61-9832-114AD90BF415}"/>
    <dgm:cxn modelId="{62341FBE-50EB-4A9E-BC01-F97977AA83F9}" srcId="{93A1223D-4682-4B92-BDFB-55EDA5E74155}" destId="{32E1D199-1473-4F9F-926C-3645393CDAD4}" srcOrd="2" destOrd="0" parTransId="{9A7DF448-2BA7-43EC-96E0-374816623C46}" sibTransId="{E97DDA33-E642-4597-AD65-FEA144E6A245}"/>
    <dgm:cxn modelId="{CB9AE0CD-D7A7-4E48-87AF-229BB56A390C}" type="presOf" srcId="{32E1D199-1473-4F9F-926C-3645393CDAD4}" destId="{8570A1F5-EB03-4646-9D75-BCC8DC5AD77E}" srcOrd="0" destOrd="0" presId="urn:microsoft.com/office/officeart/2018/5/layout/IconCircleLabelList"/>
    <dgm:cxn modelId="{E52D89D9-DCF4-4977-878A-57B473EBE5F6}" type="presOf" srcId="{23520497-C89B-4E22-980D-3A475FCDF377}" destId="{DF45354B-99FF-4CB9-841D-ACA58122D4E9}" srcOrd="0" destOrd="0" presId="urn:microsoft.com/office/officeart/2018/5/layout/IconCircleLabelList"/>
    <dgm:cxn modelId="{CC62F09C-A38B-4E05-9576-B8F884F15AA5}" type="presParOf" srcId="{D909079B-5AB5-4577-B2D0-819D768A0880}" destId="{2463A7D5-2312-4E0A-8043-7840CBEFA9B0}" srcOrd="0" destOrd="0" presId="urn:microsoft.com/office/officeart/2018/5/layout/IconCircleLabelList"/>
    <dgm:cxn modelId="{B3C7AE20-CE79-46B4-A3E7-0B06B73BFE9A}" type="presParOf" srcId="{2463A7D5-2312-4E0A-8043-7840CBEFA9B0}" destId="{3F2988F4-F854-4198-917B-2F2AF99FE1C6}" srcOrd="0" destOrd="0" presId="urn:microsoft.com/office/officeart/2018/5/layout/IconCircleLabelList"/>
    <dgm:cxn modelId="{7751C675-5F64-476C-A009-F1482FC05FD8}" type="presParOf" srcId="{2463A7D5-2312-4E0A-8043-7840CBEFA9B0}" destId="{884C5FD1-2BBA-4A1E-A4FA-FAC4358FDDAE}" srcOrd="1" destOrd="0" presId="urn:microsoft.com/office/officeart/2018/5/layout/IconCircleLabelList"/>
    <dgm:cxn modelId="{47812A27-26FD-4ECA-9440-C6D4DA47F0E5}" type="presParOf" srcId="{2463A7D5-2312-4E0A-8043-7840CBEFA9B0}" destId="{86242D9D-D0F3-4460-86D4-C74998B37E06}" srcOrd="2" destOrd="0" presId="urn:microsoft.com/office/officeart/2018/5/layout/IconCircleLabelList"/>
    <dgm:cxn modelId="{5F00A941-D6E4-442C-96B3-D08B2AAE7584}" type="presParOf" srcId="{2463A7D5-2312-4E0A-8043-7840CBEFA9B0}" destId="{DF45354B-99FF-4CB9-841D-ACA58122D4E9}" srcOrd="3" destOrd="0" presId="urn:microsoft.com/office/officeart/2018/5/layout/IconCircleLabelList"/>
    <dgm:cxn modelId="{E722901F-95EF-46EC-97C9-7C9C29A89A20}" type="presParOf" srcId="{D909079B-5AB5-4577-B2D0-819D768A0880}" destId="{AA7EABA9-09A0-4DDF-8872-CA97A5CEB2A1}" srcOrd="1" destOrd="0" presId="urn:microsoft.com/office/officeart/2018/5/layout/IconCircleLabelList"/>
    <dgm:cxn modelId="{20059ADE-8346-44E9-B021-51FE1D5F329A}" type="presParOf" srcId="{D909079B-5AB5-4577-B2D0-819D768A0880}" destId="{5101B337-F383-4C90-BA0F-7A3190003D0A}" srcOrd="2" destOrd="0" presId="urn:microsoft.com/office/officeart/2018/5/layout/IconCircleLabelList"/>
    <dgm:cxn modelId="{0B21443D-66C4-4F9E-BF0C-81DF12FF8BBD}" type="presParOf" srcId="{5101B337-F383-4C90-BA0F-7A3190003D0A}" destId="{B119AF96-C4B7-42C0-B242-65C6AED2D8E5}" srcOrd="0" destOrd="0" presId="urn:microsoft.com/office/officeart/2018/5/layout/IconCircleLabelList"/>
    <dgm:cxn modelId="{3DA34ADF-0D37-46E3-8FE1-40057AFB54A3}" type="presParOf" srcId="{5101B337-F383-4C90-BA0F-7A3190003D0A}" destId="{648B62B4-A675-40DB-8061-6084319AFF42}" srcOrd="1" destOrd="0" presId="urn:microsoft.com/office/officeart/2018/5/layout/IconCircleLabelList"/>
    <dgm:cxn modelId="{ED666B9C-8FFD-4B66-B831-A9D2DE03100D}" type="presParOf" srcId="{5101B337-F383-4C90-BA0F-7A3190003D0A}" destId="{D46FD5D2-5E17-4D04-BA25-59785FD4E0B2}" srcOrd="2" destOrd="0" presId="urn:microsoft.com/office/officeart/2018/5/layout/IconCircleLabelList"/>
    <dgm:cxn modelId="{9AA80BC4-861E-4E72-AADD-20BD895BDECF}" type="presParOf" srcId="{5101B337-F383-4C90-BA0F-7A3190003D0A}" destId="{A2CE3DDD-0549-4F26-B28E-4FD794F4686B}" srcOrd="3" destOrd="0" presId="urn:microsoft.com/office/officeart/2018/5/layout/IconCircleLabelList"/>
    <dgm:cxn modelId="{5A7A4C6F-2CDE-4A20-AC71-547EACF66049}" type="presParOf" srcId="{D909079B-5AB5-4577-B2D0-819D768A0880}" destId="{B253ED7D-4EE6-4062-912E-36B81F6488C2}" srcOrd="3" destOrd="0" presId="urn:microsoft.com/office/officeart/2018/5/layout/IconCircleLabelList"/>
    <dgm:cxn modelId="{A59008A1-5C9C-4799-BF5F-0C907EE49B21}" type="presParOf" srcId="{D909079B-5AB5-4577-B2D0-819D768A0880}" destId="{C5B77A06-0B86-4E83-9847-5EE42D0C1766}" srcOrd="4" destOrd="0" presId="urn:microsoft.com/office/officeart/2018/5/layout/IconCircleLabelList"/>
    <dgm:cxn modelId="{6465CB8F-7094-4EDF-94B8-F08AE21D4360}" type="presParOf" srcId="{C5B77A06-0B86-4E83-9847-5EE42D0C1766}" destId="{0D1D0EBE-6000-44FD-9AA5-63A977CDE33D}" srcOrd="0" destOrd="0" presId="urn:microsoft.com/office/officeart/2018/5/layout/IconCircleLabelList"/>
    <dgm:cxn modelId="{3FD144D0-15B6-4E77-BD45-B4765C98438B}" type="presParOf" srcId="{C5B77A06-0B86-4E83-9847-5EE42D0C1766}" destId="{96D1A705-8206-4508-95BA-49088C1C1E2B}" srcOrd="1" destOrd="0" presId="urn:microsoft.com/office/officeart/2018/5/layout/IconCircleLabelList"/>
    <dgm:cxn modelId="{639F6E96-AEB9-4472-A489-45FDD99905BE}" type="presParOf" srcId="{C5B77A06-0B86-4E83-9847-5EE42D0C1766}" destId="{97F35F95-6D90-4658-BD1D-74512C8F0D1F}" srcOrd="2" destOrd="0" presId="urn:microsoft.com/office/officeart/2018/5/layout/IconCircleLabelList"/>
    <dgm:cxn modelId="{22C6D4CB-6821-43BF-BCF0-4ADD6A0093BF}" type="presParOf" srcId="{C5B77A06-0B86-4E83-9847-5EE42D0C1766}" destId="{8570A1F5-EB03-4646-9D75-BCC8DC5AD77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988F4-F854-4198-917B-2F2AF99FE1C6}">
      <dsp:nvSpPr>
        <dsp:cNvPr id="0" name=""/>
        <dsp:cNvSpPr/>
      </dsp:nvSpPr>
      <dsp:spPr>
        <a:xfrm>
          <a:off x="935850"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C5FD1-2BBA-4A1E-A4FA-FAC4358FDDAE}">
      <dsp:nvSpPr>
        <dsp:cNvPr id="0" name=""/>
        <dsp:cNvSpPr/>
      </dsp:nvSpPr>
      <dsp:spPr>
        <a:xfrm>
          <a:off x="1308787" y="379971"/>
          <a:ext cx="1004062" cy="1004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45354B-99FF-4CB9-841D-ACA58122D4E9}">
      <dsp:nvSpPr>
        <dsp:cNvPr id="0" name=""/>
        <dsp:cNvSpPr/>
      </dsp:nvSpPr>
      <dsp:spPr>
        <a:xfrm>
          <a:off x="376443"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Review features in azure with overlapping capabilities</a:t>
          </a:r>
        </a:p>
      </dsp:txBody>
      <dsp:txXfrm>
        <a:off x="376443" y="2302033"/>
        <a:ext cx="2868750" cy="720000"/>
      </dsp:txXfrm>
    </dsp:sp>
    <dsp:sp modelId="{B119AF96-C4B7-42C0-B242-65C6AED2D8E5}">
      <dsp:nvSpPr>
        <dsp:cNvPr id="0" name=""/>
        <dsp:cNvSpPr/>
      </dsp:nvSpPr>
      <dsp:spPr>
        <a:xfrm>
          <a:off x="4306631"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B62B4-A675-40DB-8061-6084319AFF42}">
      <dsp:nvSpPr>
        <dsp:cNvPr id="0" name=""/>
        <dsp:cNvSpPr/>
      </dsp:nvSpPr>
      <dsp:spPr>
        <a:xfrm>
          <a:off x="4679568" y="37997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CE3DDD-0549-4F26-B28E-4FD794F4686B}">
      <dsp:nvSpPr>
        <dsp:cNvPr id="0" name=""/>
        <dsp:cNvSpPr/>
      </dsp:nvSpPr>
      <dsp:spPr>
        <a:xfrm>
          <a:off x="3747225"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Learn how to use a tradeoff analysis</a:t>
          </a:r>
        </a:p>
      </dsp:txBody>
      <dsp:txXfrm>
        <a:off x="3747225" y="2302033"/>
        <a:ext cx="2868750" cy="720000"/>
      </dsp:txXfrm>
    </dsp:sp>
    <dsp:sp modelId="{0D1D0EBE-6000-44FD-9AA5-63A977CDE33D}">
      <dsp:nvSpPr>
        <dsp:cNvPr id="0" name=""/>
        <dsp:cNvSpPr/>
      </dsp:nvSpPr>
      <dsp:spPr>
        <a:xfrm>
          <a:off x="7677412"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1A705-8206-4508-95BA-49088C1C1E2B}">
      <dsp:nvSpPr>
        <dsp:cNvPr id="0" name=""/>
        <dsp:cNvSpPr/>
      </dsp:nvSpPr>
      <dsp:spPr>
        <a:xfrm>
          <a:off x="8050350" y="379971"/>
          <a:ext cx="1004062" cy="10040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0A1F5-EB03-4646-9D75-BCC8DC5AD77E}">
      <dsp:nvSpPr>
        <dsp:cNvPr id="0" name=""/>
        <dsp:cNvSpPr/>
      </dsp:nvSpPr>
      <dsp:spPr>
        <a:xfrm>
          <a:off x="7118006"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Discuss how to plan a Cinco De Mayo party</a:t>
          </a:r>
        </a:p>
      </dsp:txBody>
      <dsp:txXfrm>
        <a:off x="7118006" y="2302033"/>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96658E33-362B-4F52-B731-2FB609627CBC}" type="datetimeFigureOut">
              <a:rPr lang="en-US" smtClean="0"/>
              <a:t>11/14/19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8FCC149C-479E-4175-B238-B83A279FCF50}" type="slidenum">
              <a:rPr lang="en-US" smtClean="0"/>
              <a:t>‹#›</a:t>
            </a:fld>
            <a:endParaRPr lang="en-US"/>
          </a:p>
        </p:txBody>
      </p:sp>
    </p:spTree>
    <p:extLst>
      <p:ext uri="{BB962C8B-B14F-4D97-AF65-F5344CB8AC3E}">
        <p14:creationId xmlns:p14="http://schemas.microsoft.com/office/powerpoint/2010/main" val="372897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ikhail.io/serverless/coldstarts/azu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Tuesday night dinner</a:t>
            </a:r>
          </a:p>
          <a:p>
            <a:pPr lvl="1"/>
            <a:r>
              <a:rPr lang="en-US" dirty="0"/>
              <a:t>Hosting a party where people will show up at different times in the day</a:t>
            </a:r>
          </a:p>
          <a:p>
            <a:pPr lvl="1"/>
            <a:r>
              <a:rPr lang="en-US" dirty="0"/>
              <a:t>Dorm room with only a hot plate</a:t>
            </a:r>
          </a:p>
          <a:p>
            <a:pPr lvl="1"/>
            <a:r>
              <a:rPr lang="en-US" dirty="0"/>
              <a:t>A movie theater that wants to plan something for the Three Amigos remake</a:t>
            </a:r>
          </a:p>
          <a:p>
            <a:pPr lvl="1"/>
            <a:r>
              <a:rPr lang="en-US" dirty="0"/>
              <a:t>Tailgating before an event with no grill</a:t>
            </a:r>
          </a:p>
          <a:p>
            <a:pPr lvl="1"/>
            <a:r>
              <a:rPr lang="en-US" dirty="0"/>
              <a:t>A catered party at your house</a:t>
            </a:r>
          </a:p>
          <a:p>
            <a:pPr lvl="1"/>
            <a:r>
              <a:rPr lang="en-US" dirty="0"/>
              <a:t>Happy hour on Cinco de mayo …</a:t>
            </a:r>
          </a:p>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8</a:t>
            </a:fld>
            <a:endParaRPr lang="en-US"/>
          </a:p>
        </p:txBody>
      </p:sp>
    </p:spTree>
    <p:extLst>
      <p:ext uri="{BB962C8B-B14F-4D97-AF65-F5344CB8AC3E}">
        <p14:creationId xmlns:p14="http://schemas.microsoft.com/office/powerpoint/2010/main" val="112481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11</a:t>
            </a:fld>
            <a:endParaRPr lang="en-US"/>
          </a:p>
        </p:txBody>
      </p:sp>
    </p:spTree>
    <p:extLst>
      <p:ext uri="{BB962C8B-B14F-4D97-AF65-F5344CB8AC3E}">
        <p14:creationId xmlns:p14="http://schemas.microsoft.com/office/powerpoint/2010/main" val="231508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12</a:t>
            </a:fld>
            <a:endParaRPr lang="en-US"/>
          </a:p>
        </p:txBody>
      </p:sp>
    </p:spTree>
    <p:extLst>
      <p:ext uri="{BB962C8B-B14F-4D97-AF65-F5344CB8AC3E}">
        <p14:creationId xmlns:p14="http://schemas.microsoft.com/office/powerpoint/2010/main" val="1106855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13</a:t>
            </a:fld>
            <a:endParaRPr lang="en-US"/>
          </a:p>
        </p:txBody>
      </p:sp>
    </p:spTree>
    <p:extLst>
      <p:ext uri="{BB962C8B-B14F-4D97-AF65-F5344CB8AC3E}">
        <p14:creationId xmlns:p14="http://schemas.microsoft.com/office/powerpoint/2010/main" val="43278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starts are the amount of time needed to reload your project.   </a:t>
            </a:r>
          </a:p>
          <a:p>
            <a:r>
              <a:rPr lang="en-US" dirty="0"/>
              <a:t>This happens if your app was not used in ~20 minutes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Mikhail Shilkov</a:t>
            </a:r>
          </a:p>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21</a:t>
            </a:fld>
            <a:endParaRPr lang="en-US"/>
          </a:p>
        </p:txBody>
      </p:sp>
    </p:spTree>
    <p:extLst>
      <p:ext uri="{BB962C8B-B14F-4D97-AF65-F5344CB8AC3E}">
        <p14:creationId xmlns:p14="http://schemas.microsoft.com/office/powerpoint/2010/main" val="647577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A066A-F60E-4469-A51E-42B40045F78C}"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6109D-F2EF-4DD1-A821-1B111E724F16}"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9B219C-5A10-426D-9EC5-666A1505215D}"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8DAC6B-987A-4232-B4B0-BEDF5EAC3685}"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FC34DE-A257-4105-86F0-77888FA15430}"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09B958-A90A-463E-AF4D-1AC304BF1152}" type="datetime1">
              <a:rPr lang="en-US" smtClean="0"/>
              <a:t>11/14/19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9E335E7-073A-41E6-83AD-2A951DB4AF91}" type="datetime1">
              <a:rPr lang="en-US" smtClean="0"/>
              <a:t>11/14/19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E706D-DA33-437B-A83F-984CA2EE16F0}"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F8D586-1A33-469E-811D-4B8F3EFF517A}"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cap="none"/>
            </a:lvl1pPr>
          </a:lstStyle>
          <a:p>
            <a:r>
              <a:rPr lang="en-US" dirty="0"/>
              <a:t>Click to edit master title style</a:t>
            </a:r>
          </a:p>
        </p:txBody>
      </p:sp>
      <p:sp>
        <p:nvSpPr>
          <p:cNvPr id="12" name="Content Placeholder 2"/>
          <p:cNvSpPr>
            <a:spLocks noGrp="1"/>
          </p:cNvSpPr>
          <p:nvPr>
            <p:ph sz="quarter" idx="13" hasCustomPrompt="1"/>
          </p:nvPr>
        </p:nvSpPr>
        <p:spPr>
          <a:xfrm>
            <a:off x="913774" y="2367092"/>
            <a:ext cx="10363826" cy="3424107"/>
          </a:xfrm>
        </p:spPr>
        <p:txBody>
          <a:bodyPr/>
          <a:lstStyle>
            <a:lvl1pPr>
              <a:defRPr cap="none"/>
            </a:lvl1pPr>
            <a:lvl2pPr>
              <a:defRPr cap="none"/>
            </a:lvl2pPr>
            <a:lvl3pPr>
              <a:defRPr cap="none"/>
            </a:lvl3pPr>
            <a:lvl4pPr>
              <a:defRPr cap="none"/>
            </a:lvl4pPr>
            <a:lvl5pPr>
              <a:defRPr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D2A5226-04AA-4A3D-8327-4089B46B2E32}"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5EDA5F-3EE7-4CFF-848A-2606F66DB1AF}"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9402F-936B-4046-A539-E7AA37A90C59}"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3C871E-2EBD-43A4-ACC8-C57CE29C03BB}" type="datetime1">
              <a:rPr lang="en-US" smtClean="0"/>
              <a:t>11/14/19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2BE4E3-B64C-4237-8687-BAC7991FDB2C}" type="datetime1">
              <a:rPr lang="en-US" smtClean="0"/>
              <a:t>11/14/19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A79ACEA-6B5A-4451-8677-849374714880}" type="datetime1">
              <a:rPr lang="en-US" smtClean="0"/>
              <a:t>11/14/19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13DE67-2E88-4715-A78D-13A044E29677}"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08057B-1EE4-4B49-972C-8666FBD405E4}"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8F2003F-E888-4337-8DD2-656047BA15A6}" type="datetime1">
              <a:rPr lang="en-US" smtClean="0"/>
              <a:t>11/14/19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tiff"/><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ikhail.io/serverless/coldstarts/azur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dailystoic.com/Marcus-Aureliu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9NItJR02QnI?start=350&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close up of striations on wooden surface">
            <a:extLst>
              <a:ext uri="{FF2B5EF4-FFF2-40B4-BE49-F238E27FC236}">
                <a16:creationId xmlns:a16="http://schemas.microsoft.com/office/drawing/2014/main" id="{58C70723-AF1C-49BA-B2B2-D8FE9676FF90}"/>
              </a:ext>
            </a:extLst>
          </p:cNvPr>
          <p:cNvPicPr>
            <a:picLocks noChangeAspect="1"/>
          </p:cNvPicPr>
          <p:nvPr/>
        </p:nvPicPr>
        <p:blipFill rotWithShape="1">
          <a:blip r:embed="rId2">
            <a:alphaModFix amt="35000"/>
          </a:blip>
          <a:srcRect b="15414"/>
          <a:stretch/>
        </p:blipFill>
        <p:spPr>
          <a:xfrm>
            <a:off x="20" y="44614"/>
            <a:ext cx="12191980" cy="6857990"/>
          </a:xfrm>
          <a:prstGeom prst="rect">
            <a:avLst/>
          </a:prstGeom>
        </p:spPr>
      </p:pic>
      <p:sp>
        <p:nvSpPr>
          <p:cNvPr id="2" name="Title 1">
            <a:extLst>
              <a:ext uri="{FF2B5EF4-FFF2-40B4-BE49-F238E27FC236}">
                <a16:creationId xmlns:a16="http://schemas.microsoft.com/office/drawing/2014/main" id="{2356BAE1-8BDB-451F-A765-321D7D204A90}"/>
              </a:ext>
            </a:extLst>
          </p:cNvPr>
          <p:cNvSpPr>
            <a:spLocks noGrp="1"/>
          </p:cNvSpPr>
          <p:nvPr>
            <p:ph type="ctrTitle"/>
          </p:nvPr>
        </p:nvSpPr>
        <p:spPr>
          <a:xfrm>
            <a:off x="1041991" y="1300785"/>
            <a:ext cx="10143460" cy="2509213"/>
          </a:xfrm>
        </p:spPr>
        <p:txBody>
          <a:bodyPr>
            <a:normAutofit/>
          </a:bodyPr>
          <a:lstStyle/>
          <a:p>
            <a:r>
              <a:rPr lang="en-US" cap="none" dirty="0"/>
              <a:t>Azure feature tradeoff analysis</a:t>
            </a:r>
          </a:p>
        </p:txBody>
      </p:sp>
      <p:sp>
        <p:nvSpPr>
          <p:cNvPr id="3" name="Subtitle 2">
            <a:extLst>
              <a:ext uri="{FF2B5EF4-FFF2-40B4-BE49-F238E27FC236}">
                <a16:creationId xmlns:a16="http://schemas.microsoft.com/office/drawing/2014/main" id="{EFD16941-0C22-4CCD-8F85-FE64C280C628}"/>
              </a:ext>
            </a:extLst>
          </p:cNvPr>
          <p:cNvSpPr>
            <a:spLocks noGrp="1"/>
          </p:cNvSpPr>
          <p:nvPr>
            <p:ph type="subTitle" idx="1"/>
          </p:nvPr>
        </p:nvSpPr>
        <p:spPr/>
        <p:txBody>
          <a:bodyPr>
            <a:normAutofit/>
          </a:bodyPr>
          <a:lstStyle/>
          <a:p>
            <a:r>
              <a:rPr lang="en-US" dirty="0">
                <a:solidFill>
                  <a:schemeClr val="tx1">
                    <a:lumMod val="65000"/>
                    <a:lumOff val="35000"/>
                  </a:schemeClr>
                </a:solidFill>
              </a:rPr>
              <a:t>Jamie Romanowski</a:t>
            </a:r>
          </a:p>
        </p:txBody>
      </p:sp>
      <p:sp>
        <p:nvSpPr>
          <p:cNvPr id="4" name="Rectangle 3">
            <a:extLst>
              <a:ext uri="{FF2B5EF4-FFF2-40B4-BE49-F238E27FC236}">
                <a16:creationId xmlns:a16="http://schemas.microsoft.com/office/drawing/2014/main" id="{A39076B8-6D3B-45E8-9380-A7E60E3CDBE5}"/>
              </a:ext>
            </a:extLst>
          </p:cNvPr>
          <p:cNvSpPr/>
          <p:nvPr/>
        </p:nvSpPr>
        <p:spPr>
          <a:xfrm>
            <a:off x="2202596" y="1705708"/>
            <a:ext cx="8238392" cy="461665"/>
          </a:xfrm>
          <a:prstGeom prst="rect">
            <a:avLst/>
          </a:prstGeom>
        </p:spPr>
        <p:txBody>
          <a:bodyPr wrap="square">
            <a:spAutoFit/>
          </a:bodyPr>
          <a:lstStyle/>
          <a:p>
            <a:r>
              <a:rPr lang="en-US" sz="2400" b="1" dirty="0">
                <a:latin typeface="Verdana" panose="020B0604030504040204" pitchFamily="34" charset="0"/>
              </a:rPr>
              <a:t>https://tinyurl.com/TechBashAzureTradeoff</a:t>
            </a:r>
            <a:endParaRPr lang="en-US" sz="2400" dirty="0"/>
          </a:p>
        </p:txBody>
      </p:sp>
    </p:spTree>
    <p:extLst>
      <p:ext uri="{BB962C8B-B14F-4D97-AF65-F5344CB8AC3E}">
        <p14:creationId xmlns:p14="http://schemas.microsoft.com/office/powerpoint/2010/main" val="290009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dirty="0"/>
              <a:t>Cinco De Mayo Happy Hour Tradeoff Example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lstStyle/>
          <a:p>
            <a:r>
              <a:rPr lang="en-US" dirty="0"/>
              <a:t>You invited a few friends over for a Cinco De Mayo party at your place.</a:t>
            </a:r>
          </a:p>
          <a:p>
            <a:r>
              <a:rPr lang="en-US" dirty="0"/>
              <a:t>One of your friends can’t eat cheese.</a:t>
            </a:r>
          </a:p>
          <a:p>
            <a:r>
              <a:rPr lang="en-US" dirty="0"/>
              <a:t>One of your friends is gluten sensitive</a:t>
            </a:r>
          </a:p>
          <a:p>
            <a:r>
              <a:rPr lang="en-US" dirty="0"/>
              <a:t>One of your friends is allergic to onions</a:t>
            </a:r>
          </a:p>
          <a:p>
            <a:r>
              <a:rPr lang="en-US" dirty="0"/>
              <a:t>What is the right thing to do…</a:t>
            </a:r>
          </a:p>
        </p:txBody>
      </p:sp>
    </p:spTree>
    <p:extLst>
      <p:ext uri="{BB962C8B-B14F-4D97-AF65-F5344CB8AC3E}">
        <p14:creationId xmlns:p14="http://schemas.microsoft.com/office/powerpoint/2010/main" val="1648170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dirty="0"/>
              <a:t>Cinco De Mayo Happy Hour Tradeoff Example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fontScale="92500" lnSpcReduction="10000"/>
          </a:bodyPr>
          <a:lstStyle/>
          <a:p>
            <a:r>
              <a:rPr lang="en-US" dirty="0"/>
              <a:t>Assumptions</a:t>
            </a:r>
          </a:p>
          <a:p>
            <a:pPr lvl="1"/>
            <a:r>
              <a:rPr lang="en-US" dirty="0"/>
              <a:t>Everyone is coming from work so they should show up around the same time</a:t>
            </a:r>
          </a:p>
          <a:p>
            <a:r>
              <a:rPr lang="en-US" dirty="0"/>
              <a:t>What do I care about?</a:t>
            </a:r>
          </a:p>
          <a:p>
            <a:pPr lvl="1"/>
            <a:r>
              <a:rPr lang="en-US" dirty="0"/>
              <a:t>I want to show off just how good of a cook I am</a:t>
            </a:r>
          </a:p>
          <a:p>
            <a:pPr lvl="1"/>
            <a:r>
              <a:rPr lang="en-US" dirty="0"/>
              <a:t>Everyone can eat something</a:t>
            </a:r>
          </a:p>
          <a:p>
            <a:pPr lvl="1"/>
            <a:r>
              <a:rPr lang="en-US" dirty="0"/>
              <a:t>You want to have fun too and not have to spend a lot of time cooking during the party</a:t>
            </a:r>
          </a:p>
          <a:p>
            <a:r>
              <a:rPr lang="en-US" dirty="0"/>
              <a:t>What do I not care about?</a:t>
            </a:r>
          </a:p>
          <a:p>
            <a:pPr lvl="1"/>
            <a:r>
              <a:rPr lang="en-US" dirty="0"/>
              <a:t>Cost (all are about the same)</a:t>
            </a:r>
          </a:p>
          <a:p>
            <a:pPr lvl="1"/>
            <a:r>
              <a:rPr lang="en-US" dirty="0"/>
              <a:t>Prep time (you are taking the afternoon off – flex time!)</a:t>
            </a:r>
          </a:p>
        </p:txBody>
      </p:sp>
    </p:spTree>
    <p:extLst>
      <p:ext uri="{BB962C8B-B14F-4D97-AF65-F5344CB8AC3E}">
        <p14:creationId xmlns:p14="http://schemas.microsoft.com/office/powerpoint/2010/main" val="353902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35">
            <a:extLst>
              <a:ext uri="{FF2B5EF4-FFF2-40B4-BE49-F238E27FC236}">
                <a16:creationId xmlns:a16="http://schemas.microsoft.com/office/drawing/2014/main" id="{E5043022-8977-4E3E-B89D-B23289E13217}"/>
              </a:ext>
            </a:extLst>
          </p:cNvPr>
          <p:cNvGraphicFramePr>
            <a:graphicFrameLocks noGrp="1"/>
          </p:cNvGraphicFramePr>
          <p:nvPr>
            <p:extLst>
              <p:ext uri="{D42A27DB-BD31-4B8C-83A1-F6EECF244321}">
                <p14:modId xmlns:p14="http://schemas.microsoft.com/office/powerpoint/2010/main" val="2139238006"/>
              </p:ext>
            </p:extLst>
          </p:nvPr>
        </p:nvGraphicFramePr>
        <p:xfrm>
          <a:off x="1066459" y="1136290"/>
          <a:ext cx="9568888" cy="5438682"/>
        </p:xfrm>
        <a:graphic>
          <a:graphicData uri="http://schemas.openxmlformats.org/drawingml/2006/table">
            <a:tbl>
              <a:tblPr firstRow="1" bandRow="1">
                <a:tableStyleId>{5C22544A-7EE6-4342-B048-85BDC9FD1C3A}</a:tableStyleId>
              </a:tblPr>
              <a:tblGrid>
                <a:gridCol w="2986016">
                  <a:extLst>
                    <a:ext uri="{9D8B030D-6E8A-4147-A177-3AD203B41FA5}">
                      <a16:colId xmlns:a16="http://schemas.microsoft.com/office/drawing/2014/main" val="918695372"/>
                    </a:ext>
                  </a:extLst>
                </a:gridCol>
                <a:gridCol w="2073020">
                  <a:extLst>
                    <a:ext uri="{9D8B030D-6E8A-4147-A177-3AD203B41FA5}">
                      <a16:colId xmlns:a16="http://schemas.microsoft.com/office/drawing/2014/main" val="2835505087"/>
                    </a:ext>
                  </a:extLst>
                </a:gridCol>
                <a:gridCol w="2117630">
                  <a:extLst>
                    <a:ext uri="{9D8B030D-6E8A-4147-A177-3AD203B41FA5}">
                      <a16:colId xmlns:a16="http://schemas.microsoft.com/office/drawing/2014/main" val="1153115934"/>
                    </a:ext>
                  </a:extLst>
                </a:gridCol>
                <a:gridCol w="2392222">
                  <a:extLst>
                    <a:ext uri="{9D8B030D-6E8A-4147-A177-3AD203B41FA5}">
                      <a16:colId xmlns:a16="http://schemas.microsoft.com/office/drawing/2014/main" val="196576475"/>
                    </a:ext>
                  </a:extLst>
                </a:gridCol>
              </a:tblGrid>
              <a:tr h="436158">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678138249"/>
                  </a:ext>
                </a:extLst>
              </a:tr>
              <a:tr h="821305">
                <a:tc>
                  <a:txBody>
                    <a:bodyPr/>
                    <a:lstStyle/>
                    <a:p>
                      <a:r>
                        <a:rPr lang="en-US" sz="2000" dirty="0"/>
                        <a:t>High Quality</a:t>
                      </a:r>
                    </a:p>
                    <a:p>
                      <a:endParaRPr lang="en-US" sz="2000"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956572225"/>
                  </a:ext>
                </a:extLst>
              </a:tr>
              <a:tr h="82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Dion (No-cheese)</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70317146"/>
                  </a:ext>
                </a:extLst>
              </a:tr>
              <a:tr h="82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Alicia (No gluten)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51914862"/>
                  </a:ext>
                </a:extLst>
              </a:tr>
              <a:tr h="1349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Jamie (No onions)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16406430"/>
                  </a:ext>
                </a:extLst>
              </a:tr>
              <a:tr h="118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Low maintenance during party</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83267814"/>
                  </a:ext>
                </a:extLst>
              </a:tr>
            </a:tbl>
          </a:graphicData>
        </a:graphic>
      </p:graphicFrame>
      <p:pic>
        <p:nvPicPr>
          <p:cNvPr id="36" name="Picture 35">
            <a:extLst>
              <a:ext uri="{FF2B5EF4-FFF2-40B4-BE49-F238E27FC236}">
                <a16:creationId xmlns:a16="http://schemas.microsoft.com/office/drawing/2014/main" id="{06AD2EF2-3C39-E34A-8CD0-A860E15F12AE}"/>
              </a:ext>
            </a:extLst>
          </p:cNvPr>
          <p:cNvPicPr>
            <a:picLocks noChangeAspect="1"/>
          </p:cNvPicPr>
          <p:nvPr/>
        </p:nvPicPr>
        <p:blipFill>
          <a:blip r:embed="rId3"/>
          <a:stretch>
            <a:fillRect/>
          </a:stretch>
        </p:blipFill>
        <p:spPr>
          <a:xfrm>
            <a:off x="6812823" y="3267561"/>
            <a:ext cx="747021" cy="747021"/>
          </a:xfrm>
          <a:prstGeom prst="rect">
            <a:avLst/>
          </a:prstGeom>
        </p:spPr>
      </p:pic>
      <p:pic>
        <p:nvPicPr>
          <p:cNvPr id="4" name="Picture 3">
            <a:extLst>
              <a:ext uri="{FF2B5EF4-FFF2-40B4-BE49-F238E27FC236}">
                <a16:creationId xmlns:a16="http://schemas.microsoft.com/office/drawing/2014/main" id="{22CF1EC3-1F1A-4648-84C4-BA1E6522A8ED}"/>
              </a:ext>
            </a:extLst>
          </p:cNvPr>
          <p:cNvPicPr>
            <a:picLocks noChangeAspect="1"/>
          </p:cNvPicPr>
          <p:nvPr/>
        </p:nvPicPr>
        <p:blipFill>
          <a:blip r:embed="rId3"/>
          <a:stretch>
            <a:fillRect/>
          </a:stretch>
        </p:blipFill>
        <p:spPr>
          <a:xfrm>
            <a:off x="9102078" y="5523497"/>
            <a:ext cx="785648" cy="785648"/>
          </a:xfrm>
          <a:prstGeom prst="rect">
            <a:avLst/>
          </a:prstGeom>
        </p:spPr>
      </p:pic>
      <p:pic>
        <p:nvPicPr>
          <p:cNvPr id="34" name="Picture 23" descr="Related image">
            <a:extLst>
              <a:ext uri="{FF2B5EF4-FFF2-40B4-BE49-F238E27FC236}">
                <a16:creationId xmlns:a16="http://schemas.microsoft.com/office/drawing/2014/main" id="{CD2C8A55-12A3-0E42-9D9B-ABA5C0B23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314" y="5609048"/>
            <a:ext cx="678267" cy="6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374905" y="192183"/>
            <a:ext cx="10364451" cy="549738"/>
          </a:xfrm>
        </p:spPr>
        <p:txBody>
          <a:bodyPr>
            <a:normAutofit fontScale="90000"/>
          </a:bodyPr>
          <a:lstStyle/>
          <a:p>
            <a:r>
              <a:rPr lang="en-US" dirty="0"/>
              <a:t>Happy hour on Cinco De Mayo Tradeoff chart</a:t>
            </a:r>
          </a:p>
        </p:txBody>
      </p:sp>
      <p:pic>
        <p:nvPicPr>
          <p:cNvPr id="40" name="Picture 4" descr="Image result for taco image free transparent background">
            <a:extLst>
              <a:ext uri="{FF2B5EF4-FFF2-40B4-BE49-F238E27FC236}">
                <a16:creationId xmlns:a16="http://schemas.microsoft.com/office/drawing/2014/main" id="{B5B4B3C1-E20A-43D7-9A11-073C5AEE67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065" y="733023"/>
            <a:ext cx="1073673" cy="85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urrito image free">
            <a:extLst>
              <a:ext uri="{FF2B5EF4-FFF2-40B4-BE49-F238E27FC236}">
                <a16:creationId xmlns:a16="http://schemas.microsoft.com/office/drawing/2014/main" id="{853984C9-C071-4973-AE54-2E9017913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1316" y="724480"/>
            <a:ext cx="1407617" cy="785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owl of food on a plate&#10;&#10;Description automatically generated">
            <a:extLst>
              <a:ext uri="{FF2B5EF4-FFF2-40B4-BE49-F238E27FC236}">
                <a16:creationId xmlns:a16="http://schemas.microsoft.com/office/drawing/2014/main" id="{7EB7288B-CCEA-4A0F-AE07-433F5A69B6BA}"/>
              </a:ext>
            </a:extLst>
          </p:cNvPr>
          <p:cNvPicPr>
            <a:picLocks noChangeAspect="1"/>
          </p:cNvPicPr>
          <p:nvPr/>
        </p:nvPicPr>
        <p:blipFill>
          <a:blip r:embed="rId7"/>
          <a:stretch>
            <a:fillRect/>
          </a:stretch>
        </p:blipFill>
        <p:spPr>
          <a:xfrm>
            <a:off x="8695955" y="762452"/>
            <a:ext cx="1510454" cy="747675"/>
          </a:xfrm>
          <a:prstGeom prst="rect">
            <a:avLst/>
          </a:prstGeom>
        </p:spPr>
      </p:pic>
      <p:pic>
        <p:nvPicPr>
          <p:cNvPr id="5145" name="Picture 25">
            <a:extLst>
              <a:ext uri="{FF2B5EF4-FFF2-40B4-BE49-F238E27FC236}">
                <a16:creationId xmlns:a16="http://schemas.microsoft.com/office/drawing/2014/main" id="{D9D9B410-92FE-439E-A172-E40339681D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58390" y="1630070"/>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5">
            <a:extLst>
              <a:ext uri="{FF2B5EF4-FFF2-40B4-BE49-F238E27FC236}">
                <a16:creationId xmlns:a16="http://schemas.microsoft.com/office/drawing/2014/main" id="{71637908-AA10-49F2-B658-571E4081E7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778447" y="1584921"/>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5">
            <a:extLst>
              <a:ext uri="{FF2B5EF4-FFF2-40B4-BE49-F238E27FC236}">
                <a16:creationId xmlns:a16="http://schemas.microsoft.com/office/drawing/2014/main" id="{B5FE12FF-4354-41CE-AB9B-B5F9461B00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9077671" y="1595692"/>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 descr="Related image">
            <a:extLst>
              <a:ext uri="{FF2B5EF4-FFF2-40B4-BE49-F238E27FC236}">
                <a16:creationId xmlns:a16="http://schemas.microsoft.com/office/drawing/2014/main" id="{31D74C3E-F951-4EAF-A6A6-97AFF8B7D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390" y="2441223"/>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 descr="Related image">
            <a:extLst>
              <a:ext uri="{FF2B5EF4-FFF2-40B4-BE49-F238E27FC236}">
                <a16:creationId xmlns:a16="http://schemas.microsoft.com/office/drawing/2014/main" id="{33361F2E-0E36-41D5-B194-2D85078DB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201" y="2441222"/>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 descr="Related image">
            <a:extLst>
              <a:ext uri="{FF2B5EF4-FFF2-40B4-BE49-F238E27FC236}">
                <a16:creationId xmlns:a16="http://schemas.microsoft.com/office/drawing/2014/main" id="{C9009F4E-FBC6-4CCC-A4BE-921857E73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425" y="2428278"/>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5">
            <a:extLst>
              <a:ext uri="{FF2B5EF4-FFF2-40B4-BE49-F238E27FC236}">
                <a16:creationId xmlns:a16="http://schemas.microsoft.com/office/drawing/2014/main" id="{67AC0157-4CDB-4276-937D-C556E9B925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24012" y="3274891"/>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 descr="Related image">
            <a:extLst>
              <a:ext uri="{FF2B5EF4-FFF2-40B4-BE49-F238E27FC236}">
                <a16:creationId xmlns:a16="http://schemas.microsoft.com/office/drawing/2014/main" id="{7C82E41C-2AD1-45A4-86C5-17F0CC667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7749" y="3287123"/>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3" descr="Related image">
            <a:extLst>
              <a:ext uri="{FF2B5EF4-FFF2-40B4-BE49-F238E27FC236}">
                <a16:creationId xmlns:a16="http://schemas.microsoft.com/office/drawing/2014/main" id="{636FB5FC-8FFE-42C1-8388-131158BCA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7749" y="4252780"/>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 descr="Related image">
            <a:extLst>
              <a:ext uri="{FF2B5EF4-FFF2-40B4-BE49-F238E27FC236}">
                <a16:creationId xmlns:a16="http://schemas.microsoft.com/office/drawing/2014/main" id="{C42077A6-65DA-4689-B445-DEFF6CB9E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639" y="4245552"/>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 descr="Related image">
            <a:extLst>
              <a:ext uri="{FF2B5EF4-FFF2-40B4-BE49-F238E27FC236}">
                <a16:creationId xmlns:a16="http://schemas.microsoft.com/office/drawing/2014/main" id="{0A1B981E-5CB4-44E3-9F9B-46CA75D35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971" y="4281041"/>
            <a:ext cx="678267" cy="678267"/>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or: Curved 40">
            <a:extLst>
              <a:ext uri="{FF2B5EF4-FFF2-40B4-BE49-F238E27FC236}">
                <a16:creationId xmlns:a16="http://schemas.microsoft.com/office/drawing/2014/main" id="{2A3DB41A-A4A5-4291-8E32-FD6FB27CB288}"/>
              </a:ext>
            </a:extLst>
          </p:cNvPr>
          <p:cNvCxnSpPr/>
          <p:nvPr/>
        </p:nvCxnSpPr>
        <p:spPr>
          <a:xfrm rot="16200000" flipH="1">
            <a:off x="8287339" y="4304764"/>
            <a:ext cx="3152940" cy="78234"/>
          </a:xfrm>
          <a:prstGeom prst="curvedConnector4">
            <a:avLst>
              <a:gd name="adj1" fmla="val -116"/>
              <a:gd name="adj2" fmla="val 3922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38D9DD6D-94C2-4B28-9862-6777B38D4ED1}"/>
              </a:ext>
            </a:extLst>
          </p:cNvPr>
          <p:cNvCxnSpPr/>
          <p:nvPr/>
        </p:nvCxnSpPr>
        <p:spPr>
          <a:xfrm rot="16200000" flipH="1">
            <a:off x="3911077" y="4317708"/>
            <a:ext cx="3152940" cy="78234"/>
          </a:xfrm>
          <a:prstGeom prst="curvedConnector4">
            <a:avLst>
              <a:gd name="adj1" fmla="val -116"/>
              <a:gd name="adj2" fmla="val 3922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352D1480-4C2D-4B5C-ABB4-98C7B2243F79}"/>
              </a:ext>
            </a:extLst>
          </p:cNvPr>
          <p:cNvCxnSpPr>
            <a:cxnSpLocks/>
          </p:cNvCxnSpPr>
          <p:nvPr/>
        </p:nvCxnSpPr>
        <p:spPr>
          <a:xfrm rot="16200000" flipH="1">
            <a:off x="4806896" y="5241515"/>
            <a:ext cx="1327612" cy="661"/>
          </a:xfrm>
          <a:prstGeom prst="curvedConnector4">
            <a:avLst>
              <a:gd name="adj1" fmla="val -2605"/>
              <a:gd name="adj2" fmla="val 775021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9E1291BF-E5E8-437E-86CB-C71BA51E4FAE}"/>
              </a:ext>
            </a:extLst>
          </p:cNvPr>
          <p:cNvCxnSpPr>
            <a:cxnSpLocks/>
            <a:stCxn id="45" idx="3"/>
          </p:cNvCxnSpPr>
          <p:nvPr/>
        </p:nvCxnSpPr>
        <p:spPr>
          <a:xfrm>
            <a:off x="7525468" y="2780356"/>
            <a:ext cx="38882" cy="3116520"/>
          </a:xfrm>
          <a:prstGeom prst="curvedConnector3">
            <a:avLst>
              <a:gd name="adj1" fmla="val 6879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32009856-B73F-44E0-8168-362E88ED551A}"/>
              </a:ext>
            </a:extLst>
          </p:cNvPr>
          <p:cNvCxnSpPr>
            <a:cxnSpLocks/>
            <a:stCxn id="52" idx="3"/>
          </p:cNvCxnSpPr>
          <p:nvPr/>
        </p:nvCxnSpPr>
        <p:spPr>
          <a:xfrm>
            <a:off x="7515906" y="4584686"/>
            <a:ext cx="48444" cy="1312190"/>
          </a:xfrm>
          <a:prstGeom prst="curvedConnector3">
            <a:avLst>
              <a:gd name="adj1" fmla="val 11111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id="{06C423A9-DE73-4441-B500-CB8C0D316AD6}"/>
              </a:ext>
            </a:extLst>
          </p:cNvPr>
          <p:cNvCxnSpPr>
            <a:cxnSpLocks/>
            <a:stCxn id="51" idx="3"/>
          </p:cNvCxnSpPr>
          <p:nvPr/>
        </p:nvCxnSpPr>
        <p:spPr>
          <a:xfrm>
            <a:off x="9826016" y="4591914"/>
            <a:ext cx="76910" cy="1328437"/>
          </a:xfrm>
          <a:prstGeom prst="curvedConnector3">
            <a:avLst>
              <a:gd name="adj1" fmla="val 7086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F9B37776-7910-444B-81C8-F9EF577F5526}"/>
              </a:ext>
            </a:extLst>
          </p:cNvPr>
          <p:cNvCxnSpPr>
            <a:cxnSpLocks/>
            <a:stCxn id="50" idx="3"/>
          </p:cNvCxnSpPr>
          <p:nvPr/>
        </p:nvCxnSpPr>
        <p:spPr>
          <a:xfrm>
            <a:off x="9826016" y="3626257"/>
            <a:ext cx="76910" cy="2294094"/>
          </a:xfrm>
          <a:prstGeom prst="curvedConnector3">
            <a:avLst>
              <a:gd name="adj1" fmla="val 9633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9E8B764F-B210-4902-B589-62884BCD3FF1}"/>
              </a:ext>
            </a:extLst>
          </p:cNvPr>
          <p:cNvCxnSpPr>
            <a:cxnSpLocks/>
            <a:stCxn id="50" idx="3"/>
            <a:endCxn id="43" idx="1"/>
          </p:cNvCxnSpPr>
          <p:nvPr/>
        </p:nvCxnSpPr>
        <p:spPr>
          <a:xfrm flipH="1" flipV="1">
            <a:off x="9824692" y="1969203"/>
            <a:ext cx="1324" cy="1657054"/>
          </a:xfrm>
          <a:prstGeom prst="curvedConnector3">
            <a:avLst>
              <a:gd name="adj1" fmla="val -37820468"/>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Content Placeholder 2">
            <a:extLst>
              <a:ext uri="{FF2B5EF4-FFF2-40B4-BE49-F238E27FC236}">
                <a16:creationId xmlns:a16="http://schemas.microsoft.com/office/drawing/2014/main" id="{BA8251A8-500A-4A5B-AEEF-23178BCF6EBB}"/>
              </a:ext>
            </a:extLst>
          </p:cNvPr>
          <p:cNvSpPr>
            <a:spLocks noGrp="1"/>
          </p:cNvSpPr>
          <p:nvPr>
            <p:ph sz="quarter" idx="13"/>
          </p:nvPr>
        </p:nvSpPr>
        <p:spPr>
          <a:xfrm>
            <a:off x="5891215" y="2466276"/>
            <a:ext cx="5848141" cy="3424237"/>
          </a:xfrm>
          <a:solidFill>
            <a:schemeClr val="bg2">
              <a:alpha val="82000"/>
            </a:schemeClr>
          </a:solidFill>
        </p:spPr>
        <p:txBody>
          <a:bodyPr>
            <a:normAutofit/>
          </a:bodyPr>
          <a:lstStyle/>
          <a:p>
            <a:pPr marL="0" indent="0">
              <a:buNone/>
            </a:pPr>
            <a:r>
              <a:rPr lang="en-US" u="sng" dirty="0"/>
              <a:t>Decisions / Observations</a:t>
            </a:r>
          </a:p>
          <a:p>
            <a:r>
              <a:rPr lang="en-US" dirty="0"/>
              <a:t>I can pre-make the meats and then people can make their own tacos as they want</a:t>
            </a:r>
          </a:p>
          <a:p>
            <a:r>
              <a:rPr lang="en-US" dirty="0"/>
              <a:t>I can keep them warm in a crock-pot</a:t>
            </a:r>
          </a:p>
          <a:p>
            <a:r>
              <a:rPr lang="en-US" dirty="0"/>
              <a:t>I can keep the onions and cheese separate</a:t>
            </a:r>
          </a:p>
          <a:p>
            <a:r>
              <a:rPr lang="en-US" dirty="0"/>
              <a:t>I will only have to maintain the levels of ingredients if they get low</a:t>
            </a:r>
          </a:p>
        </p:txBody>
      </p:sp>
      <p:pic>
        <p:nvPicPr>
          <p:cNvPr id="33" name="Picture 23" descr="Related image">
            <a:extLst>
              <a:ext uri="{FF2B5EF4-FFF2-40B4-BE49-F238E27FC236}">
                <a16:creationId xmlns:a16="http://schemas.microsoft.com/office/drawing/2014/main" id="{868A48B5-3D15-D44C-9CD6-FAAA6F2D0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104" y="5622990"/>
            <a:ext cx="678267" cy="67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6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98">
                                            <p:bg/>
                                          </p:spTgt>
                                        </p:tgtEl>
                                        <p:attrNameLst>
                                          <p:attrName>style.visibility</p:attrName>
                                        </p:attrNameLst>
                                      </p:cBhvr>
                                      <p:to>
                                        <p:strVal val="visible"/>
                                      </p:to>
                                    </p:set>
                                    <p:anim calcmode="lin" valueType="num">
                                      <p:cBhvr additive="base">
                                        <p:cTn id="79" dur="500" fill="hold"/>
                                        <p:tgtEl>
                                          <p:spTgt spid="98">
                                            <p:bg/>
                                          </p:spTgt>
                                        </p:tgtEl>
                                        <p:attrNameLst>
                                          <p:attrName>ppt_x</p:attrName>
                                        </p:attrNameLst>
                                      </p:cBhvr>
                                      <p:tavLst>
                                        <p:tav tm="0">
                                          <p:val>
                                            <p:strVal val="#ppt_x"/>
                                          </p:val>
                                        </p:tav>
                                        <p:tav tm="100000">
                                          <p:val>
                                            <p:strVal val="#ppt_x"/>
                                          </p:val>
                                        </p:tav>
                                      </p:tavLst>
                                    </p:anim>
                                    <p:anim calcmode="lin" valueType="num">
                                      <p:cBhvr additive="base">
                                        <p:cTn id="80" dur="500" fill="hold"/>
                                        <p:tgtEl>
                                          <p:spTgt spid="98">
                                            <p:bg/>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98">
                                            <p:txEl>
                                              <p:pRg st="0" end="0"/>
                                            </p:txEl>
                                          </p:spTgt>
                                        </p:tgtEl>
                                        <p:attrNameLst>
                                          <p:attrName>style.visibility</p:attrName>
                                        </p:attrNameLst>
                                      </p:cBhvr>
                                      <p:to>
                                        <p:strVal val="visible"/>
                                      </p:to>
                                    </p:set>
                                    <p:anim calcmode="lin" valueType="num">
                                      <p:cBhvr additive="base">
                                        <p:cTn id="85" dur="500" fill="hold"/>
                                        <p:tgtEl>
                                          <p:spTgt spid="9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8">
                                            <p:txEl>
                                              <p:pRg st="1" end="1"/>
                                            </p:txEl>
                                          </p:spTgt>
                                        </p:tgtEl>
                                        <p:attrNameLst>
                                          <p:attrName>style.visibility</p:attrName>
                                        </p:attrNameLst>
                                      </p:cBhvr>
                                      <p:to>
                                        <p:strVal val="visible"/>
                                      </p:to>
                                    </p:set>
                                    <p:anim calcmode="lin" valueType="num">
                                      <p:cBhvr additive="base">
                                        <p:cTn id="91" dur="500" fill="hold"/>
                                        <p:tgtEl>
                                          <p:spTgt spid="98">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8">
                                            <p:txEl>
                                              <p:pRg st="2" end="2"/>
                                            </p:txEl>
                                          </p:spTgt>
                                        </p:tgtEl>
                                        <p:attrNameLst>
                                          <p:attrName>style.visibility</p:attrName>
                                        </p:attrNameLst>
                                      </p:cBhvr>
                                      <p:to>
                                        <p:strVal val="visible"/>
                                      </p:to>
                                    </p:set>
                                    <p:anim calcmode="lin" valueType="num">
                                      <p:cBhvr additive="base">
                                        <p:cTn id="97" dur="500" fill="hold"/>
                                        <p:tgtEl>
                                          <p:spTgt spid="98">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8">
                                            <p:txEl>
                                              <p:pRg st="3" end="3"/>
                                            </p:txEl>
                                          </p:spTgt>
                                        </p:tgtEl>
                                        <p:attrNameLst>
                                          <p:attrName>style.visibility</p:attrName>
                                        </p:attrNameLst>
                                      </p:cBhvr>
                                      <p:to>
                                        <p:strVal val="visible"/>
                                      </p:to>
                                    </p:set>
                                    <p:anim calcmode="lin" valueType="num">
                                      <p:cBhvr additive="base">
                                        <p:cTn id="103" dur="500" fill="hold"/>
                                        <p:tgtEl>
                                          <p:spTgt spid="98">
                                            <p:txEl>
                                              <p:pRg st="3" end="3"/>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98">
                                            <p:txEl>
                                              <p:pRg st="4" end="4"/>
                                            </p:txEl>
                                          </p:spTgt>
                                        </p:tgtEl>
                                        <p:attrNameLst>
                                          <p:attrName>style.visibility</p:attrName>
                                        </p:attrNameLst>
                                      </p:cBhvr>
                                      <p:to>
                                        <p:strVal val="visible"/>
                                      </p:to>
                                    </p:set>
                                    <p:anim calcmode="lin" valueType="num">
                                      <p:cBhvr additive="base">
                                        <p:cTn id="109" dur="500" fill="hold"/>
                                        <p:tgtEl>
                                          <p:spTgt spid="98">
                                            <p:txEl>
                                              <p:pRg st="4" end="4"/>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9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5">
            <a:extLst>
              <a:ext uri="{FF2B5EF4-FFF2-40B4-BE49-F238E27FC236}">
                <a16:creationId xmlns:a16="http://schemas.microsoft.com/office/drawing/2014/main" id="{E5043022-8977-4E3E-B89D-B23289E13217}"/>
              </a:ext>
            </a:extLst>
          </p:cNvPr>
          <p:cNvGraphicFramePr>
            <a:graphicFrameLocks noGrp="1"/>
          </p:cNvGraphicFramePr>
          <p:nvPr>
            <p:extLst>
              <p:ext uri="{D42A27DB-BD31-4B8C-83A1-F6EECF244321}">
                <p14:modId xmlns:p14="http://schemas.microsoft.com/office/powerpoint/2010/main" val="3742756604"/>
              </p:ext>
            </p:extLst>
          </p:nvPr>
        </p:nvGraphicFramePr>
        <p:xfrm>
          <a:off x="1077609" y="1051903"/>
          <a:ext cx="10364451" cy="5595695"/>
        </p:xfrm>
        <a:graphic>
          <a:graphicData uri="http://schemas.openxmlformats.org/drawingml/2006/table">
            <a:tbl>
              <a:tblPr firstRow="1" bandRow="1">
                <a:tableStyleId>{5C22544A-7EE6-4342-B048-85BDC9FD1C3A}</a:tableStyleId>
              </a:tblPr>
              <a:tblGrid>
                <a:gridCol w="3249424">
                  <a:extLst>
                    <a:ext uri="{9D8B030D-6E8A-4147-A177-3AD203B41FA5}">
                      <a16:colId xmlns:a16="http://schemas.microsoft.com/office/drawing/2014/main" val="918695372"/>
                    </a:ext>
                  </a:extLst>
                </a:gridCol>
                <a:gridCol w="2255889">
                  <a:extLst>
                    <a:ext uri="{9D8B030D-6E8A-4147-A177-3AD203B41FA5}">
                      <a16:colId xmlns:a16="http://schemas.microsoft.com/office/drawing/2014/main" val="588655831"/>
                    </a:ext>
                  </a:extLst>
                </a:gridCol>
                <a:gridCol w="2255889">
                  <a:extLst>
                    <a:ext uri="{9D8B030D-6E8A-4147-A177-3AD203B41FA5}">
                      <a16:colId xmlns:a16="http://schemas.microsoft.com/office/drawing/2014/main" val="2835505087"/>
                    </a:ext>
                  </a:extLst>
                </a:gridCol>
                <a:gridCol w="2603249">
                  <a:extLst>
                    <a:ext uri="{9D8B030D-6E8A-4147-A177-3AD203B41FA5}">
                      <a16:colId xmlns:a16="http://schemas.microsoft.com/office/drawing/2014/main" val="196576475"/>
                    </a:ext>
                  </a:extLst>
                </a:gridCol>
              </a:tblGrid>
              <a:tr h="395229">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678138249"/>
                  </a:ext>
                </a:extLst>
              </a:tr>
              <a:tr h="1325747">
                <a:tc>
                  <a:txBody>
                    <a:bodyPr/>
                    <a:lstStyle/>
                    <a:p>
                      <a:r>
                        <a:rPr lang="en-US" sz="2000" dirty="0"/>
                        <a:t>Show off my mad cooking skills</a:t>
                      </a:r>
                    </a:p>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Probably the least sophisticated of the three</a:t>
                      </a:r>
                    </a:p>
                    <a:p>
                      <a:endParaRPr lang="en-US" dirty="0"/>
                    </a:p>
                  </a:txBody>
                  <a:tcPr/>
                </a:tc>
                <a:tc>
                  <a:txBody>
                    <a:bodyPr/>
                    <a:lstStyle/>
                    <a:p>
                      <a:r>
                        <a:rPr lang="en-US" dirty="0"/>
                        <a:t>Pretty good – add guacamole and homemade salsa or maybe shrimp tacos</a:t>
                      </a:r>
                    </a:p>
                  </a:txBody>
                  <a:tcPr/>
                </a:tc>
                <a:tc>
                  <a:txBody>
                    <a:bodyPr/>
                    <a:lstStyle/>
                    <a:p>
                      <a:r>
                        <a:rPr lang="en-US" dirty="0"/>
                        <a:t>YES – 100x yes</a:t>
                      </a:r>
                    </a:p>
                  </a:txBody>
                  <a:tcPr/>
                </a:tc>
                <a:extLst>
                  <a:ext uri="{0D108BD9-81ED-4DB2-BD59-A6C34878D82A}">
                    <a16:rowId xmlns:a16="http://schemas.microsoft.com/office/drawing/2014/main" val="3956572225"/>
                  </a:ext>
                </a:extLst>
              </a:tr>
              <a:tr h="828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No-cheese</a:t>
                      </a:r>
                    </a:p>
                  </a:txBody>
                  <a:tcPr/>
                </a:tc>
                <a:tc>
                  <a:txBody>
                    <a:bodyPr/>
                    <a:lstStyle/>
                    <a:p>
                      <a:r>
                        <a:rPr lang="en-US" dirty="0"/>
                        <a:t>Hard but not impossible, could do a guacamole</a:t>
                      </a:r>
                    </a:p>
                  </a:txBody>
                  <a:tcPr/>
                </a:tc>
                <a:tc>
                  <a:txBody>
                    <a:bodyPr/>
                    <a:lstStyle/>
                    <a:p>
                      <a:r>
                        <a:rPr lang="en-US" dirty="0"/>
                        <a:t>Could keep cheese on side</a:t>
                      </a:r>
                    </a:p>
                  </a:txBody>
                  <a:tcPr/>
                </a:tc>
                <a:tc>
                  <a:txBody>
                    <a:bodyPr/>
                    <a:lstStyle/>
                    <a:p>
                      <a:r>
                        <a:rPr lang="en-US" dirty="0"/>
                        <a:t>Enchilada without cheese – </a:t>
                      </a:r>
                      <a:r>
                        <a:rPr lang="en-US" b="1" u="sng" dirty="0"/>
                        <a:t>would impact quality</a:t>
                      </a:r>
                    </a:p>
                  </a:txBody>
                  <a:tcPr/>
                </a:tc>
                <a:extLst>
                  <a:ext uri="{0D108BD9-81ED-4DB2-BD59-A6C34878D82A}">
                    <a16:rowId xmlns:a16="http://schemas.microsoft.com/office/drawing/2014/main" val="3870317146"/>
                  </a:ext>
                </a:extLst>
              </a:tr>
              <a:tr h="828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 gluten</a:t>
                      </a:r>
                    </a:p>
                  </a:txBody>
                  <a:tcPr/>
                </a:tc>
                <a:tc>
                  <a:txBody>
                    <a:bodyPr/>
                    <a:lstStyle/>
                    <a:p>
                      <a:r>
                        <a:rPr lang="en-US" dirty="0"/>
                        <a:t>Hard here – corn tortillas do not wrap well </a:t>
                      </a:r>
                      <a:r>
                        <a:rPr lang="en-US" b="1" u="sng" dirty="0"/>
                        <a:t>- impact quality</a:t>
                      </a:r>
                    </a:p>
                  </a:txBody>
                  <a:tcPr/>
                </a:tc>
                <a:tc>
                  <a:txBody>
                    <a:bodyPr/>
                    <a:lstStyle/>
                    <a:p>
                      <a:r>
                        <a:rPr lang="en-US" dirty="0"/>
                        <a:t>Ok here</a:t>
                      </a:r>
                    </a:p>
                  </a:txBody>
                  <a:tcPr/>
                </a:tc>
                <a:tc>
                  <a:txBody>
                    <a:bodyPr/>
                    <a:lstStyle/>
                    <a:p>
                      <a:r>
                        <a:rPr lang="en-US" dirty="0"/>
                        <a:t>Corn tortillas could work</a:t>
                      </a:r>
                    </a:p>
                  </a:txBody>
                  <a:tcPr/>
                </a:tc>
                <a:extLst>
                  <a:ext uri="{0D108BD9-81ED-4DB2-BD59-A6C34878D82A}">
                    <a16:rowId xmlns:a16="http://schemas.microsoft.com/office/drawing/2014/main" val="751914862"/>
                  </a:ext>
                </a:extLst>
              </a:tr>
              <a:tr h="973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 onions</a:t>
                      </a:r>
                    </a:p>
                  </a:txBody>
                  <a:tcPr/>
                </a:tc>
                <a:tc>
                  <a:txBody>
                    <a:bodyPr/>
                    <a:lstStyle/>
                    <a:p>
                      <a:r>
                        <a:rPr lang="en-US" dirty="0"/>
                        <a:t>Hard, but not impossible</a:t>
                      </a:r>
                    </a:p>
                  </a:txBody>
                  <a:tcPr/>
                </a:tc>
                <a:tc>
                  <a:txBody>
                    <a:bodyPr/>
                    <a:lstStyle/>
                    <a:p>
                      <a:r>
                        <a:rPr lang="en-US" dirty="0"/>
                        <a:t>Could make the meat without onions</a:t>
                      </a:r>
                    </a:p>
                  </a:txBody>
                  <a:tcPr/>
                </a:tc>
                <a:tc>
                  <a:txBody>
                    <a:bodyPr/>
                    <a:lstStyle/>
                    <a:p>
                      <a:r>
                        <a:rPr lang="en-US" dirty="0"/>
                        <a:t>Hard to make a sauce without onions - </a:t>
                      </a:r>
                      <a:r>
                        <a:rPr lang="en-US" b="1" u="sng" dirty="0"/>
                        <a:t>would impact quality.</a:t>
                      </a:r>
                    </a:p>
                  </a:txBody>
                  <a:tcPr/>
                </a:tc>
                <a:extLst>
                  <a:ext uri="{0D108BD9-81ED-4DB2-BD59-A6C34878D82A}">
                    <a16:rowId xmlns:a16="http://schemas.microsoft.com/office/drawing/2014/main" val="4016406430"/>
                  </a:ext>
                </a:extLst>
              </a:tr>
              <a:tr h="10719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Low maintenance during party</a:t>
                      </a:r>
                    </a:p>
                  </a:txBody>
                  <a:tcPr/>
                </a:tc>
                <a:tc>
                  <a:txBody>
                    <a:bodyPr/>
                    <a:lstStyle/>
                    <a:p>
                      <a:r>
                        <a:rPr lang="en-US" dirty="0"/>
                        <a:t>Yes – just heat and serve</a:t>
                      </a:r>
                    </a:p>
                  </a:txBody>
                  <a:tcPr/>
                </a:tc>
                <a:tc>
                  <a:txBody>
                    <a:bodyPr/>
                    <a:lstStyle/>
                    <a:p>
                      <a:r>
                        <a:rPr lang="en-US" dirty="0"/>
                        <a:t>Yes – crock pots and refills</a:t>
                      </a:r>
                    </a:p>
                  </a:txBody>
                  <a:tcPr/>
                </a:tc>
                <a:tc>
                  <a:txBody>
                    <a:bodyPr/>
                    <a:lstStyle/>
                    <a:p>
                      <a:r>
                        <a:rPr lang="en-US" dirty="0"/>
                        <a:t>Yes, just have to get them out of the oven without messing them up</a:t>
                      </a:r>
                    </a:p>
                  </a:txBody>
                  <a:tcPr/>
                </a:tc>
                <a:extLst>
                  <a:ext uri="{0D108BD9-81ED-4DB2-BD59-A6C34878D82A}">
                    <a16:rowId xmlns:a16="http://schemas.microsoft.com/office/drawing/2014/main" val="3983267814"/>
                  </a:ext>
                </a:extLst>
              </a:tr>
            </a:tbl>
          </a:graphicData>
        </a:graphic>
      </p:graphicFrame>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374905" y="192183"/>
            <a:ext cx="10364451" cy="549738"/>
          </a:xfrm>
        </p:spPr>
        <p:txBody>
          <a:bodyPr>
            <a:normAutofit fontScale="90000"/>
          </a:bodyPr>
          <a:lstStyle/>
          <a:p>
            <a:r>
              <a:rPr lang="en-US" dirty="0"/>
              <a:t>Happy hour on Cinco De Mayo Tradeoff chart</a:t>
            </a:r>
          </a:p>
        </p:txBody>
      </p:sp>
      <p:pic>
        <p:nvPicPr>
          <p:cNvPr id="40" name="Picture 4" descr="Image result for taco image free transparent background">
            <a:extLst>
              <a:ext uri="{FF2B5EF4-FFF2-40B4-BE49-F238E27FC236}">
                <a16:creationId xmlns:a16="http://schemas.microsoft.com/office/drawing/2014/main" id="{B5B4B3C1-E20A-43D7-9A11-073C5AEE6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100" y="620257"/>
            <a:ext cx="1073673" cy="85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urrito image free">
            <a:extLst>
              <a:ext uri="{FF2B5EF4-FFF2-40B4-BE49-F238E27FC236}">
                <a16:creationId xmlns:a16="http://schemas.microsoft.com/office/drawing/2014/main" id="{853984C9-C071-4973-AE54-2E9017913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61" y="620257"/>
            <a:ext cx="1407617" cy="785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owl of food on a plate&#10;&#10;Description automatically generated">
            <a:extLst>
              <a:ext uri="{FF2B5EF4-FFF2-40B4-BE49-F238E27FC236}">
                <a16:creationId xmlns:a16="http://schemas.microsoft.com/office/drawing/2014/main" id="{7EB7288B-CCEA-4A0F-AE07-433F5A69B6BA}"/>
              </a:ext>
            </a:extLst>
          </p:cNvPr>
          <p:cNvPicPr>
            <a:picLocks noChangeAspect="1"/>
          </p:cNvPicPr>
          <p:nvPr/>
        </p:nvPicPr>
        <p:blipFill>
          <a:blip r:embed="rId5"/>
          <a:stretch>
            <a:fillRect/>
          </a:stretch>
        </p:blipFill>
        <p:spPr>
          <a:xfrm>
            <a:off x="9104695" y="724480"/>
            <a:ext cx="1510454" cy="747675"/>
          </a:xfrm>
          <a:prstGeom prst="rect">
            <a:avLst/>
          </a:prstGeom>
        </p:spPr>
      </p:pic>
      <p:sp>
        <p:nvSpPr>
          <p:cNvPr id="3" name="Rounded Rectangle 2">
            <a:extLst>
              <a:ext uri="{FF2B5EF4-FFF2-40B4-BE49-F238E27FC236}">
                <a16:creationId xmlns:a16="http://schemas.microsoft.com/office/drawing/2014/main" id="{62A36C5D-0BF7-154A-8A95-C0A12A6F2DF0}"/>
              </a:ext>
            </a:extLst>
          </p:cNvPr>
          <p:cNvSpPr/>
          <p:nvPr/>
        </p:nvSpPr>
        <p:spPr>
          <a:xfrm>
            <a:off x="4350908" y="2697265"/>
            <a:ext cx="7081933" cy="95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08F14B6-EDA5-2D49-A008-643BB4C7F00F}"/>
              </a:ext>
            </a:extLst>
          </p:cNvPr>
          <p:cNvSpPr/>
          <p:nvPr/>
        </p:nvSpPr>
        <p:spPr>
          <a:xfrm>
            <a:off x="4348976" y="1462335"/>
            <a:ext cx="7093084" cy="1226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3C7D413-F4EF-5A4C-A78C-CA782CF56D82}"/>
              </a:ext>
            </a:extLst>
          </p:cNvPr>
          <p:cNvSpPr/>
          <p:nvPr/>
        </p:nvSpPr>
        <p:spPr>
          <a:xfrm>
            <a:off x="4339761" y="3647780"/>
            <a:ext cx="7081933" cy="947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7852844-FCFE-9C41-9C77-8E10CF50F8E1}"/>
              </a:ext>
            </a:extLst>
          </p:cNvPr>
          <p:cNvSpPr/>
          <p:nvPr/>
        </p:nvSpPr>
        <p:spPr>
          <a:xfrm>
            <a:off x="4349892" y="4606785"/>
            <a:ext cx="7093084" cy="95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5F000EE-8CFE-664A-9073-2D4D39DD9365}"/>
              </a:ext>
            </a:extLst>
          </p:cNvPr>
          <p:cNvSpPr/>
          <p:nvPr/>
        </p:nvSpPr>
        <p:spPr>
          <a:xfrm>
            <a:off x="4350400" y="5574280"/>
            <a:ext cx="7093084" cy="10831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8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grpId="0" nodeType="clickEffect">
                                  <p:stCondLst>
                                    <p:cond delay="0"/>
                                  </p:stCondLst>
                                  <p:childTnLst>
                                    <p:anim calcmode="lin" valueType="num">
                                      <p:cBhvr additive="base">
                                        <p:cTn id="14" dur="2000"/>
                                        <p:tgtEl>
                                          <p:spTgt spid="4"/>
                                        </p:tgtEl>
                                        <p:attrNameLst>
                                          <p:attrName>ppt_x</p:attrName>
                                        </p:attrNameLst>
                                      </p:cBhvr>
                                      <p:tavLst>
                                        <p:tav tm="0">
                                          <p:val>
                                            <p:strVal val="ppt_x"/>
                                          </p:val>
                                        </p:tav>
                                        <p:tav tm="100000">
                                          <p:val>
                                            <p:strVal val="1+ppt_w/2"/>
                                          </p:val>
                                        </p:tav>
                                      </p:tavLst>
                                    </p:anim>
                                    <p:anim calcmode="lin" valueType="num">
                                      <p:cBhvr additive="base">
                                        <p:cTn id="15" dur="2000"/>
                                        <p:tgtEl>
                                          <p:spTgt spid="4"/>
                                        </p:tgtEl>
                                        <p:attrNameLst>
                                          <p:attrName>ppt_y</p:attrName>
                                        </p:attrNameLst>
                                      </p:cBhvr>
                                      <p:tavLst>
                                        <p:tav tm="0">
                                          <p:val>
                                            <p:strVal val="ppt_y"/>
                                          </p:val>
                                        </p:tav>
                                        <p:tav tm="100000">
                                          <p:val>
                                            <p:strVal val="ppt_y"/>
                                          </p:val>
                                        </p:tav>
                                      </p:tavLst>
                                    </p:anim>
                                    <p:set>
                                      <p:cBhvr>
                                        <p:cTn id="16" dur="1" fill="hold">
                                          <p:stCondLst>
                                            <p:cond delay="1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2" fill="hold" grpId="0" nodeType="clickEffect">
                                  <p:stCondLst>
                                    <p:cond delay="0"/>
                                  </p:stCondLst>
                                  <p:childTnLst>
                                    <p:anim calcmode="lin" valueType="num">
                                      <p:cBhvr additive="base">
                                        <p:cTn id="20" dur="2000"/>
                                        <p:tgtEl>
                                          <p:spTgt spid="3"/>
                                        </p:tgtEl>
                                        <p:attrNameLst>
                                          <p:attrName>ppt_x</p:attrName>
                                        </p:attrNameLst>
                                      </p:cBhvr>
                                      <p:tavLst>
                                        <p:tav tm="0">
                                          <p:val>
                                            <p:strVal val="ppt_x"/>
                                          </p:val>
                                        </p:tav>
                                        <p:tav tm="100000">
                                          <p:val>
                                            <p:strVal val="1+ppt_w/2"/>
                                          </p:val>
                                        </p:tav>
                                      </p:tavLst>
                                    </p:anim>
                                    <p:anim calcmode="lin" valueType="num">
                                      <p:cBhvr additive="base">
                                        <p:cTn id="21" dur="2000"/>
                                        <p:tgtEl>
                                          <p:spTgt spid="3"/>
                                        </p:tgtEl>
                                        <p:attrNameLst>
                                          <p:attrName>ppt_y</p:attrName>
                                        </p:attrNameLst>
                                      </p:cBhvr>
                                      <p:tavLst>
                                        <p:tav tm="0">
                                          <p:val>
                                            <p:strVal val="ppt_y"/>
                                          </p:val>
                                        </p:tav>
                                        <p:tav tm="100000">
                                          <p:val>
                                            <p:strVal val="ppt_y"/>
                                          </p:val>
                                        </p:tav>
                                      </p:tavLst>
                                    </p:anim>
                                    <p:set>
                                      <p:cBhvr>
                                        <p:cTn id="22" dur="1" fill="hold">
                                          <p:stCondLst>
                                            <p:cond delay="19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grpId="0" nodeType="clickEffect">
                                  <p:stCondLst>
                                    <p:cond delay="0"/>
                                  </p:stCondLst>
                                  <p:childTnLst>
                                    <p:anim calcmode="lin" valueType="num">
                                      <p:cBhvr additive="base">
                                        <p:cTn id="26" dur="2000"/>
                                        <p:tgtEl>
                                          <p:spTgt spid="5"/>
                                        </p:tgtEl>
                                        <p:attrNameLst>
                                          <p:attrName>ppt_x</p:attrName>
                                        </p:attrNameLst>
                                      </p:cBhvr>
                                      <p:tavLst>
                                        <p:tav tm="0">
                                          <p:val>
                                            <p:strVal val="ppt_x"/>
                                          </p:val>
                                        </p:tav>
                                        <p:tav tm="100000">
                                          <p:val>
                                            <p:strVal val="1+ppt_w/2"/>
                                          </p:val>
                                        </p:tav>
                                      </p:tavLst>
                                    </p:anim>
                                    <p:anim calcmode="lin" valueType="num">
                                      <p:cBhvr additive="base">
                                        <p:cTn id="27" dur="2000"/>
                                        <p:tgtEl>
                                          <p:spTgt spid="5"/>
                                        </p:tgtEl>
                                        <p:attrNameLst>
                                          <p:attrName>ppt_y</p:attrName>
                                        </p:attrNameLst>
                                      </p:cBhvr>
                                      <p:tavLst>
                                        <p:tav tm="0">
                                          <p:val>
                                            <p:strVal val="ppt_y"/>
                                          </p:val>
                                        </p:tav>
                                        <p:tav tm="100000">
                                          <p:val>
                                            <p:strVal val="ppt_y"/>
                                          </p:val>
                                        </p:tav>
                                      </p:tavLst>
                                    </p:anim>
                                    <p:set>
                                      <p:cBhvr>
                                        <p:cTn id="28" dur="1" fill="hold">
                                          <p:stCondLst>
                                            <p:cond delay="19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2" fill="hold" grpId="0" nodeType="clickEffect">
                                  <p:stCondLst>
                                    <p:cond delay="0"/>
                                  </p:stCondLst>
                                  <p:childTnLst>
                                    <p:anim calcmode="lin" valueType="num">
                                      <p:cBhvr additive="base">
                                        <p:cTn id="32" dur="2000"/>
                                        <p:tgtEl>
                                          <p:spTgt spid="6"/>
                                        </p:tgtEl>
                                        <p:attrNameLst>
                                          <p:attrName>ppt_x</p:attrName>
                                        </p:attrNameLst>
                                      </p:cBhvr>
                                      <p:tavLst>
                                        <p:tav tm="0">
                                          <p:val>
                                            <p:strVal val="ppt_x"/>
                                          </p:val>
                                        </p:tav>
                                        <p:tav tm="100000">
                                          <p:val>
                                            <p:strVal val="1+ppt_w/2"/>
                                          </p:val>
                                        </p:tav>
                                      </p:tavLst>
                                    </p:anim>
                                    <p:anim calcmode="lin" valueType="num">
                                      <p:cBhvr additive="base">
                                        <p:cTn id="33" dur="2000"/>
                                        <p:tgtEl>
                                          <p:spTgt spid="6"/>
                                        </p:tgtEl>
                                        <p:attrNameLst>
                                          <p:attrName>ppt_y</p:attrName>
                                        </p:attrNameLst>
                                      </p:cBhvr>
                                      <p:tavLst>
                                        <p:tav tm="0">
                                          <p:val>
                                            <p:strVal val="ppt_y"/>
                                          </p:val>
                                        </p:tav>
                                        <p:tav tm="100000">
                                          <p:val>
                                            <p:strVal val="ppt_y"/>
                                          </p:val>
                                        </p:tav>
                                      </p:tavLst>
                                    </p:anim>
                                    <p:set>
                                      <p:cBhvr>
                                        <p:cTn id="34" dur="1" fill="hold">
                                          <p:stCondLst>
                                            <p:cond delay="19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2" fill="hold" grpId="0" nodeType="clickEffect">
                                  <p:stCondLst>
                                    <p:cond delay="0"/>
                                  </p:stCondLst>
                                  <p:childTnLst>
                                    <p:anim calcmode="lin" valueType="num">
                                      <p:cBhvr additive="base">
                                        <p:cTn id="38" dur="2000"/>
                                        <p:tgtEl>
                                          <p:spTgt spid="7"/>
                                        </p:tgtEl>
                                        <p:attrNameLst>
                                          <p:attrName>ppt_x</p:attrName>
                                        </p:attrNameLst>
                                      </p:cBhvr>
                                      <p:tavLst>
                                        <p:tav tm="0">
                                          <p:val>
                                            <p:strVal val="ppt_x"/>
                                          </p:val>
                                        </p:tav>
                                        <p:tav tm="100000">
                                          <p:val>
                                            <p:strVal val="1+ppt_w/2"/>
                                          </p:val>
                                        </p:tav>
                                      </p:tavLst>
                                    </p:anim>
                                    <p:anim calcmode="lin" valueType="num">
                                      <p:cBhvr additive="base">
                                        <p:cTn id="39" dur="2000"/>
                                        <p:tgtEl>
                                          <p:spTgt spid="7"/>
                                        </p:tgtEl>
                                        <p:attrNameLst>
                                          <p:attrName>ppt_y</p:attrName>
                                        </p:attrNameLst>
                                      </p:cBhvr>
                                      <p:tavLst>
                                        <p:tav tm="0">
                                          <p:val>
                                            <p:strVal val="ppt_y"/>
                                          </p:val>
                                        </p:tav>
                                        <p:tav tm="100000">
                                          <p:val>
                                            <p:strVal val="ppt_y"/>
                                          </p:val>
                                        </p:tav>
                                      </p:tavLst>
                                    </p:anim>
                                    <p:set>
                                      <p:cBhvr>
                                        <p:cTn id="40"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a:t>Pro-tip</a:t>
            </a:r>
            <a:endParaRPr lang="en-US" dirty="0"/>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a:bodyPr>
          <a:lstStyle/>
          <a:p>
            <a:r>
              <a:rPr lang="en-US" dirty="0"/>
              <a:t>Focus on the dependencies / links that’s where the key investigation and research points are</a:t>
            </a:r>
          </a:p>
          <a:p>
            <a:r>
              <a:rPr lang="en-US" dirty="0"/>
              <a:t>You don’t have to do a weight if you don’t need to – it is optional  </a:t>
            </a:r>
          </a:p>
          <a:p>
            <a:pPr lvl="1"/>
            <a:r>
              <a:rPr lang="en-US" dirty="0"/>
              <a:t>Prioritize and only include what you care about</a:t>
            </a:r>
          </a:p>
          <a:p>
            <a:pPr lvl="1"/>
            <a:r>
              <a:rPr lang="en-US" dirty="0"/>
              <a:t>Often times you spend more time “discussing” the weighting of decisions when if you just put down the analysis there is an obvious choice waiting for you.</a:t>
            </a:r>
          </a:p>
          <a:p>
            <a:pPr lvl="1"/>
            <a:r>
              <a:rPr lang="en-US" dirty="0"/>
              <a:t>If you really have to do a weight consider using a how much do you care scale/categorization – “A lot”, “Some”, “Little” – be creative, emoji, # of spicy peppers, etc.</a:t>
            </a:r>
          </a:p>
        </p:txBody>
      </p:sp>
    </p:spTree>
    <p:extLst>
      <p:ext uri="{BB962C8B-B14F-4D97-AF65-F5344CB8AC3E}">
        <p14:creationId xmlns:p14="http://schemas.microsoft.com/office/powerpoint/2010/main" val="122042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Capabilities</a:t>
            </a:r>
          </a:p>
        </p:txBody>
      </p:sp>
      <p:pic>
        <p:nvPicPr>
          <p:cNvPr id="7" name="Picture 6" descr="A close up of a sign&#10;&#10;Description automatically generated">
            <a:extLst>
              <a:ext uri="{FF2B5EF4-FFF2-40B4-BE49-F238E27FC236}">
                <a16:creationId xmlns:a16="http://schemas.microsoft.com/office/drawing/2014/main" id="{FCD70FC4-035D-4DBC-BA52-6605BB626781}"/>
              </a:ext>
            </a:extLst>
          </p:cNvPr>
          <p:cNvPicPr>
            <a:picLocks noChangeAspect="1"/>
          </p:cNvPicPr>
          <p:nvPr/>
        </p:nvPicPr>
        <p:blipFill>
          <a:blip r:embed="rId2"/>
          <a:stretch>
            <a:fillRect/>
          </a:stretch>
        </p:blipFill>
        <p:spPr>
          <a:xfrm>
            <a:off x="1721922" y="1761309"/>
            <a:ext cx="8748156" cy="4286596"/>
          </a:xfrm>
          <a:prstGeom prst="rect">
            <a:avLst/>
          </a:prstGeom>
        </p:spPr>
      </p:pic>
    </p:spTree>
    <p:extLst>
      <p:ext uri="{BB962C8B-B14F-4D97-AF65-F5344CB8AC3E}">
        <p14:creationId xmlns:p14="http://schemas.microsoft.com/office/powerpoint/2010/main" val="50499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zure">
            <a:extLst>
              <a:ext uri="{FF2B5EF4-FFF2-40B4-BE49-F238E27FC236}">
                <a16:creationId xmlns:a16="http://schemas.microsoft.com/office/drawing/2014/main" id="{6B34F15B-A401-4FCC-9A3B-CEA25F64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621" y="0"/>
            <a:ext cx="5383158" cy="301456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274907F-9C1A-4860-9DC9-C687CB1658E5}"/>
              </a:ext>
            </a:extLst>
          </p:cNvPr>
          <p:cNvSpPr txBox="1">
            <a:spLocks/>
          </p:cNvSpPr>
          <p:nvPr/>
        </p:nvSpPr>
        <p:spPr>
          <a:xfrm>
            <a:off x="954594" y="2214694"/>
            <a:ext cx="9497212"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cap="none" dirty="0"/>
              <a:t>Externally hosted services that allow you to run your business functions (compute) and not have to buy, maintain, or protect (to a degree) your own servers, storage, etc.</a:t>
            </a:r>
          </a:p>
        </p:txBody>
      </p:sp>
      <p:pic>
        <p:nvPicPr>
          <p:cNvPr id="7174" name="Picture 6" descr="Image result for azure app service logo">
            <a:extLst>
              <a:ext uri="{FF2B5EF4-FFF2-40B4-BE49-F238E27FC236}">
                <a16:creationId xmlns:a16="http://schemas.microsoft.com/office/drawing/2014/main" id="{76D21B77-85C5-4F6D-B6FC-46535892C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412" y="3335269"/>
            <a:ext cx="3169271" cy="2055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FDEDF9-8705-4D9C-BD29-F36B82A59E03}"/>
              </a:ext>
            </a:extLst>
          </p:cNvPr>
          <p:cNvSpPr txBox="1"/>
          <p:nvPr/>
        </p:nvSpPr>
        <p:spPr>
          <a:xfrm>
            <a:off x="1253795" y="5363215"/>
            <a:ext cx="2243032" cy="369332"/>
          </a:xfrm>
          <a:prstGeom prst="rect">
            <a:avLst/>
          </a:prstGeom>
          <a:noFill/>
        </p:spPr>
        <p:txBody>
          <a:bodyPr wrap="square" rtlCol="0">
            <a:spAutoFit/>
          </a:bodyPr>
          <a:lstStyle/>
          <a:p>
            <a:r>
              <a:rPr lang="en-US" dirty="0"/>
              <a:t>Azure app services</a:t>
            </a:r>
          </a:p>
        </p:txBody>
      </p:sp>
      <p:sp>
        <p:nvSpPr>
          <p:cNvPr id="11" name="TextBox 10">
            <a:extLst>
              <a:ext uri="{FF2B5EF4-FFF2-40B4-BE49-F238E27FC236}">
                <a16:creationId xmlns:a16="http://schemas.microsoft.com/office/drawing/2014/main" id="{B896B9B6-E2EE-4B0C-BAC8-5453CE21F81E}"/>
              </a:ext>
            </a:extLst>
          </p:cNvPr>
          <p:cNvSpPr txBox="1"/>
          <p:nvPr/>
        </p:nvSpPr>
        <p:spPr>
          <a:xfrm>
            <a:off x="4880703" y="5357148"/>
            <a:ext cx="1644993" cy="369332"/>
          </a:xfrm>
          <a:prstGeom prst="rect">
            <a:avLst/>
          </a:prstGeom>
          <a:noFill/>
        </p:spPr>
        <p:txBody>
          <a:bodyPr wrap="square" rtlCol="0">
            <a:spAutoFit/>
          </a:bodyPr>
          <a:lstStyle/>
          <a:p>
            <a:r>
              <a:rPr lang="en-US" dirty="0"/>
              <a:t>Azure web jobs</a:t>
            </a:r>
          </a:p>
        </p:txBody>
      </p:sp>
      <p:sp>
        <p:nvSpPr>
          <p:cNvPr id="12" name="TextBox 11">
            <a:extLst>
              <a:ext uri="{FF2B5EF4-FFF2-40B4-BE49-F238E27FC236}">
                <a16:creationId xmlns:a16="http://schemas.microsoft.com/office/drawing/2014/main" id="{39F12B2E-8CEF-4708-98C2-FB420439EA26}"/>
              </a:ext>
            </a:extLst>
          </p:cNvPr>
          <p:cNvSpPr txBox="1"/>
          <p:nvPr/>
        </p:nvSpPr>
        <p:spPr>
          <a:xfrm>
            <a:off x="8152814" y="5357148"/>
            <a:ext cx="2243032" cy="369332"/>
          </a:xfrm>
          <a:prstGeom prst="rect">
            <a:avLst/>
          </a:prstGeom>
          <a:noFill/>
        </p:spPr>
        <p:txBody>
          <a:bodyPr wrap="square" rtlCol="0">
            <a:spAutoFit/>
          </a:bodyPr>
          <a:lstStyle/>
          <a:p>
            <a:r>
              <a:rPr lang="en-US" dirty="0"/>
              <a:t>Azure functions</a:t>
            </a:r>
          </a:p>
        </p:txBody>
      </p:sp>
      <p:pic>
        <p:nvPicPr>
          <p:cNvPr id="7180" name="Picture 12" descr="Image result for azure webjobs logo transparent">
            <a:extLst>
              <a:ext uri="{FF2B5EF4-FFF2-40B4-BE49-F238E27FC236}">
                <a16:creationId xmlns:a16="http://schemas.microsoft.com/office/drawing/2014/main" id="{32018248-3572-41F6-9B0A-EB5A9F7EA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453" y="3712556"/>
            <a:ext cx="1550846" cy="155084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azure functions logo transparent">
            <a:extLst>
              <a:ext uri="{FF2B5EF4-FFF2-40B4-BE49-F238E27FC236}">
                <a16:creationId xmlns:a16="http://schemas.microsoft.com/office/drawing/2014/main" id="{EA6224CC-D85D-4B52-97CF-F695CFB14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0125" y="3513795"/>
            <a:ext cx="1948367" cy="19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46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App Service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a:bodyPr>
          <a:lstStyle/>
          <a:p>
            <a:r>
              <a:rPr lang="en-US" sz="1800" b="1" dirty="0"/>
              <a:t>Azure App</a:t>
            </a:r>
            <a:r>
              <a:rPr lang="en-US" sz="1800" dirty="0"/>
              <a:t> Service is an HTTP-based service for hosting </a:t>
            </a:r>
            <a:r>
              <a:rPr lang="en-US" sz="1800" b="1" dirty="0"/>
              <a:t>web applications</a:t>
            </a:r>
            <a:r>
              <a:rPr lang="en-US" sz="1800" dirty="0"/>
              <a:t>, REST APIs, and mobile back ends. You can develop in your favorite language, be it .NET, .NET Core, Java, Ruby, Node.js, PHP, or Python. </a:t>
            </a:r>
            <a:r>
              <a:rPr lang="en-US" sz="1800" b="1" dirty="0"/>
              <a:t>Applications</a:t>
            </a:r>
            <a:r>
              <a:rPr lang="en-US" sz="1800" dirty="0"/>
              <a:t> run and scale with ease on both Windows and Linux-based environments</a:t>
            </a:r>
          </a:p>
          <a:p>
            <a:r>
              <a:rPr lang="en-US" dirty="0"/>
              <a:t>Hosted on managed VMs</a:t>
            </a:r>
          </a:p>
          <a:p>
            <a:r>
              <a:rPr lang="en-US" dirty="0"/>
              <a:t>Whole system deployed together </a:t>
            </a:r>
          </a:p>
          <a:p>
            <a:r>
              <a:rPr lang="en-US" dirty="0"/>
              <a:t>Pricing</a:t>
            </a:r>
          </a:p>
          <a:p>
            <a:pPr lvl="1"/>
            <a:r>
              <a:rPr lang="en-US" dirty="0"/>
              <a:t>billed at an hourly rate</a:t>
            </a:r>
          </a:p>
          <a:p>
            <a:pPr lvl="1"/>
            <a:r>
              <a:rPr lang="en-US" dirty="0"/>
              <a:t>service plans vary per size and scaling instances, VM power, memory, </a:t>
            </a:r>
            <a:r>
              <a:rPr lang="en-US" dirty="0" err="1"/>
              <a:t>etc</a:t>
            </a:r>
            <a:r>
              <a:rPr lang="en-US" dirty="0"/>
              <a:t> from $0.10 to $0.40 per hour</a:t>
            </a:r>
          </a:p>
        </p:txBody>
      </p:sp>
      <p:pic>
        <p:nvPicPr>
          <p:cNvPr id="4" name="Picture 6" descr="Image result for azure app service logo">
            <a:extLst>
              <a:ext uri="{FF2B5EF4-FFF2-40B4-BE49-F238E27FC236}">
                <a16:creationId xmlns:a16="http://schemas.microsoft.com/office/drawing/2014/main" id="{ACDB3D33-1832-3140-AF39-AFBDB10D6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790" y="382988"/>
            <a:ext cx="3169271" cy="205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63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Web jobs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92500" lnSpcReduction="20000"/>
          </a:bodyPr>
          <a:lstStyle/>
          <a:p>
            <a:r>
              <a:rPr lang="en-US" dirty="0"/>
              <a:t>Feature of app services that enables you to run a program or script in the same context as the web app.  </a:t>
            </a:r>
          </a:p>
          <a:p>
            <a:r>
              <a:rPr lang="en-US" dirty="0"/>
              <a:t>Continuous vs Triggered</a:t>
            </a:r>
          </a:p>
          <a:p>
            <a:pPr lvl="1"/>
            <a:r>
              <a:rPr lang="en-US" dirty="0"/>
              <a:t>Continuous runs on all instances or a single one. can debug remotely</a:t>
            </a:r>
          </a:p>
          <a:p>
            <a:pPr lvl="2"/>
            <a:r>
              <a:rPr lang="en-US" dirty="0"/>
              <a:t>Always On feature - is always running (5 min gap max),</a:t>
            </a:r>
          </a:p>
          <a:p>
            <a:pPr lvl="1"/>
            <a:r>
              <a:rPr lang="en-US" dirty="0"/>
              <a:t>Triggered runs when triggered (timer or manual) – always runs on single instance (load balanced)</a:t>
            </a:r>
          </a:p>
          <a:p>
            <a:r>
              <a:rPr lang="en-US" dirty="0"/>
              <a:t>There are no limitations on time (remember they run on your web servers…)</a:t>
            </a:r>
          </a:p>
          <a:p>
            <a:r>
              <a:rPr lang="en-US" dirty="0"/>
              <a:t>For time triggers - execution can be at most 1 per minute</a:t>
            </a:r>
          </a:p>
          <a:p>
            <a:r>
              <a:rPr lang="en-US" dirty="0"/>
              <a:t>Pricing is </a:t>
            </a:r>
          </a:p>
          <a:p>
            <a:pPr lvl="1"/>
            <a:r>
              <a:rPr lang="en-US" dirty="0"/>
              <a:t>Cost included in your app service</a:t>
            </a:r>
          </a:p>
        </p:txBody>
      </p:sp>
      <p:pic>
        <p:nvPicPr>
          <p:cNvPr id="4" name="Picture 12" descr="Image result for azure webjobs logo transparent">
            <a:extLst>
              <a:ext uri="{FF2B5EF4-FFF2-40B4-BE49-F238E27FC236}">
                <a16:creationId xmlns:a16="http://schemas.microsoft.com/office/drawing/2014/main" id="{388C0350-CD63-2741-8E24-C619831B8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091" y="618517"/>
            <a:ext cx="1550846" cy="155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14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Azure functions are a premier service offering built directly on the </a:t>
            </a:r>
            <a:r>
              <a:rPr lang="en-US" dirty="0" err="1"/>
              <a:t>WebJobs</a:t>
            </a:r>
            <a:r>
              <a:rPr lang="en-US" dirty="0"/>
              <a:t> SDK</a:t>
            </a:r>
          </a:p>
          <a:p>
            <a:r>
              <a:rPr lang="en-US" dirty="0"/>
              <a:t>Trigger events – timer, storage queues and blobs, service bus, cosmos </a:t>
            </a:r>
            <a:r>
              <a:rPr lang="en-US" dirty="0" err="1"/>
              <a:t>db</a:t>
            </a:r>
            <a:r>
              <a:rPr lang="en-US" dirty="0"/>
              <a:t>, event hub, http, http webhooks, azure event grid</a:t>
            </a:r>
          </a:p>
          <a:p>
            <a:r>
              <a:rPr lang="en-US" dirty="0"/>
              <a:t>Languages – C#, F#, JavaScript, Java, Python</a:t>
            </a:r>
          </a:p>
          <a:p>
            <a:r>
              <a:rPr lang="en-US" dirty="0"/>
              <a:t>Can run and test locally</a:t>
            </a:r>
          </a:p>
          <a:p>
            <a:r>
              <a:rPr lang="en-US" dirty="0"/>
              <a:t>Integration with other services like logic apps</a:t>
            </a:r>
          </a:p>
        </p:txBody>
      </p:sp>
      <p:pic>
        <p:nvPicPr>
          <p:cNvPr id="4" name="Picture 14" descr="Image result for azure functions logo transparent">
            <a:extLst>
              <a:ext uri="{FF2B5EF4-FFF2-40B4-BE49-F238E27FC236}">
                <a16:creationId xmlns:a16="http://schemas.microsoft.com/office/drawing/2014/main" id="{DD1CDCA4-1C17-1347-AB44-B550A828E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829" y="442421"/>
            <a:ext cx="1948367" cy="19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39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D331677-26DE-4EC1-9413-2FBC100AD5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a:extLst>
              <a:ext uri="{FF2B5EF4-FFF2-40B4-BE49-F238E27FC236}">
                <a16:creationId xmlns:a16="http://schemas.microsoft.com/office/drawing/2014/main" id="{69D593A5-D0AD-443F-AA6A-E7453C4213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92B69085-5244-444B-97BA-997111674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3D836DC0-C5F4-4BAB-B7B2-8BC7239A55A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1E1A37-D6FC-D048-87AA-B8D533F7CCB0}"/>
              </a:ext>
            </a:extLst>
          </p:cNvPr>
          <p:cNvPicPr>
            <a:picLocks noChangeAspect="1"/>
          </p:cNvPicPr>
          <p:nvPr/>
        </p:nvPicPr>
        <p:blipFill>
          <a:blip r:embed="rId4"/>
          <a:stretch>
            <a:fillRect/>
          </a:stretch>
        </p:blipFill>
        <p:spPr>
          <a:xfrm>
            <a:off x="8613364" y="1425821"/>
            <a:ext cx="2382282" cy="238228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F42C78FC-8FCF-5E42-B702-C4DCC3E19CF7}"/>
              </a:ext>
            </a:extLst>
          </p:cNvPr>
          <p:cNvPicPr>
            <a:picLocks noChangeAspect="1"/>
          </p:cNvPicPr>
          <p:nvPr/>
        </p:nvPicPr>
        <p:blipFill>
          <a:blip r:embed="rId5"/>
          <a:stretch>
            <a:fillRect/>
          </a:stretch>
        </p:blipFill>
        <p:spPr>
          <a:xfrm>
            <a:off x="85641" y="1457831"/>
            <a:ext cx="3505090" cy="210305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A314985F-1E5B-4C5F-82BA-2F6F75D464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55478"/>
          <a:stretch/>
        </p:blipFill>
        <p:spPr>
          <a:xfrm>
            <a:off x="-2607" y="0"/>
            <a:ext cx="12192000" cy="3053351"/>
          </a:xfrm>
          <a:prstGeom prst="rect">
            <a:avLst/>
          </a:prstGeom>
        </p:spPr>
      </p:pic>
      <p:pic>
        <p:nvPicPr>
          <p:cNvPr id="3" name="Picture 2">
            <a:extLst>
              <a:ext uri="{FF2B5EF4-FFF2-40B4-BE49-F238E27FC236}">
                <a16:creationId xmlns:a16="http://schemas.microsoft.com/office/drawing/2014/main" id="{BE9E8DD5-0CC6-1D4B-8456-E77EAA4105B2}"/>
              </a:ext>
            </a:extLst>
          </p:cNvPr>
          <p:cNvPicPr>
            <a:picLocks noChangeAspect="1"/>
          </p:cNvPicPr>
          <p:nvPr/>
        </p:nvPicPr>
        <p:blipFill>
          <a:blip r:embed="rId6"/>
          <a:stretch>
            <a:fillRect/>
          </a:stretch>
        </p:blipFill>
        <p:spPr>
          <a:xfrm>
            <a:off x="3678333" y="823721"/>
            <a:ext cx="4498001" cy="3373499"/>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B571F0A0-74B6-4F8C-9480-19098721EA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9764" t="46543"/>
          <a:stretch/>
        </p:blipFill>
        <p:spPr>
          <a:xfrm>
            <a:off x="8500434" y="3191932"/>
            <a:ext cx="3686351" cy="3666067"/>
          </a:xfrm>
          <a:prstGeom prst="rect">
            <a:avLst/>
          </a:prstGeom>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635211" y="4562855"/>
            <a:ext cx="10248379" cy="547154"/>
          </a:xfrm>
        </p:spPr>
        <p:txBody>
          <a:bodyPr vert="horz" lIns="91440" tIns="45720" rIns="91440" bIns="45720" rtlCol="0" anchor="b">
            <a:normAutofit fontScale="90000"/>
          </a:bodyPr>
          <a:lstStyle/>
          <a:p>
            <a:r>
              <a:rPr lang="en-US" sz="4800" cap="all" dirty="0"/>
              <a:t>A few things about me</a:t>
            </a:r>
          </a:p>
        </p:txBody>
      </p:sp>
      <p:pic>
        <p:nvPicPr>
          <p:cNvPr id="6" name="Picture 5">
            <a:extLst>
              <a:ext uri="{FF2B5EF4-FFF2-40B4-BE49-F238E27FC236}">
                <a16:creationId xmlns:a16="http://schemas.microsoft.com/office/drawing/2014/main" id="{95DD18DF-6D0E-074B-B49E-DDA62F2BDCA7}"/>
              </a:ext>
            </a:extLst>
          </p:cNvPr>
          <p:cNvPicPr>
            <a:picLocks noChangeAspect="1"/>
          </p:cNvPicPr>
          <p:nvPr/>
        </p:nvPicPr>
        <p:blipFill>
          <a:blip r:embed="rId7"/>
          <a:stretch>
            <a:fillRect/>
          </a:stretch>
        </p:blipFill>
        <p:spPr>
          <a:xfrm>
            <a:off x="7075994" y="5547226"/>
            <a:ext cx="3686351" cy="1023986"/>
          </a:xfrm>
          <a:prstGeom prst="rect">
            <a:avLst/>
          </a:prstGeom>
        </p:spPr>
      </p:pic>
      <p:sp>
        <p:nvSpPr>
          <p:cNvPr id="8" name="TextBox 7">
            <a:extLst>
              <a:ext uri="{FF2B5EF4-FFF2-40B4-BE49-F238E27FC236}">
                <a16:creationId xmlns:a16="http://schemas.microsoft.com/office/drawing/2014/main" id="{EA224883-BC39-9F45-81A4-973D87B22AB2}"/>
              </a:ext>
            </a:extLst>
          </p:cNvPr>
          <p:cNvSpPr txBox="1"/>
          <p:nvPr/>
        </p:nvSpPr>
        <p:spPr>
          <a:xfrm>
            <a:off x="478466" y="5959118"/>
            <a:ext cx="3199867" cy="461665"/>
          </a:xfrm>
          <a:prstGeom prst="rect">
            <a:avLst/>
          </a:prstGeom>
          <a:noFill/>
        </p:spPr>
        <p:txBody>
          <a:bodyPr wrap="square" rtlCol="0">
            <a:spAutoFit/>
          </a:bodyPr>
          <a:lstStyle/>
          <a:p>
            <a:r>
              <a:rPr lang="en-US" sz="2400" dirty="0"/>
              <a:t>@</a:t>
            </a:r>
            <a:r>
              <a:rPr lang="en-US" sz="2400" dirty="0" err="1"/>
              <a:t>JamieRomanowski</a:t>
            </a:r>
            <a:endParaRPr lang="en-US" sz="2400" dirty="0"/>
          </a:p>
        </p:txBody>
      </p:sp>
    </p:spTree>
    <p:extLst>
      <p:ext uri="{BB962C8B-B14F-4D97-AF65-F5344CB8AC3E}">
        <p14:creationId xmlns:p14="http://schemas.microsoft.com/office/powerpoint/2010/main" val="105667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heckerboard(across)">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560547" y="630067"/>
            <a:ext cx="9847152" cy="786537"/>
          </a:xfrm>
        </p:spPr>
        <p:txBody>
          <a:bodyPr/>
          <a:lstStyle/>
          <a:p>
            <a:r>
              <a:rPr lang="en-US" dirty="0"/>
              <a:t>Azure Functions – hosting plans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880946" y="1604249"/>
            <a:ext cx="10850137" cy="4963819"/>
          </a:xfrm>
        </p:spPr>
        <p:txBody>
          <a:bodyPr>
            <a:normAutofit fontScale="92500" lnSpcReduction="10000"/>
          </a:bodyPr>
          <a:lstStyle/>
          <a:p>
            <a:r>
              <a:rPr lang="en-US" dirty="0"/>
              <a:t>You need a storage account to have an Azure function – this is billed separately.</a:t>
            </a:r>
          </a:p>
          <a:p>
            <a:r>
              <a:rPr lang="en-US" sz="2400" dirty="0"/>
              <a:t>Consumption Plan</a:t>
            </a:r>
          </a:p>
          <a:p>
            <a:pPr lvl="1"/>
            <a:r>
              <a:rPr lang="en-US" sz="2100" dirty="0"/>
              <a:t>Pay only for what you use</a:t>
            </a:r>
          </a:p>
          <a:p>
            <a:pPr lvl="1"/>
            <a:r>
              <a:rPr lang="en-US" sz="2100" dirty="0"/>
              <a:t>Scale automatically</a:t>
            </a:r>
          </a:p>
          <a:p>
            <a:pPr lvl="1"/>
            <a:r>
              <a:rPr lang="en-US" sz="2100" dirty="0"/>
              <a:t>Limitation – 5 minute maximum*</a:t>
            </a:r>
          </a:p>
          <a:p>
            <a:r>
              <a:rPr lang="en-US" sz="2400" dirty="0"/>
              <a:t>Azure App Service Plan</a:t>
            </a:r>
          </a:p>
          <a:p>
            <a:pPr lvl="1"/>
            <a:r>
              <a:rPr lang="en-US" sz="2100" dirty="0"/>
              <a:t>Runs like an app service on the app service plan with no time limits</a:t>
            </a:r>
          </a:p>
          <a:p>
            <a:r>
              <a:rPr lang="en-US" sz="2400" dirty="0"/>
              <a:t>Premium Plan </a:t>
            </a:r>
            <a:r>
              <a:rPr lang="en-US" sz="2400" strike="sngStrike" dirty="0"/>
              <a:t>(Preview) </a:t>
            </a:r>
          </a:p>
          <a:p>
            <a:pPr lvl="1"/>
            <a:r>
              <a:rPr lang="en-US" sz="2100" dirty="0"/>
              <a:t>Consumption plan + enhanced performance and VNET access</a:t>
            </a:r>
          </a:p>
          <a:p>
            <a:pPr lvl="1"/>
            <a:r>
              <a:rPr lang="en-US" sz="2100" dirty="0"/>
              <a:t>Higher hourly rates</a:t>
            </a:r>
          </a:p>
          <a:p>
            <a:pPr lvl="1"/>
            <a:r>
              <a:rPr lang="en-US" sz="2100" dirty="0"/>
              <a:t>No slow starts</a:t>
            </a:r>
          </a:p>
          <a:p>
            <a:pPr lvl="1"/>
            <a:r>
              <a:rPr lang="en-US" sz="2100" dirty="0"/>
              <a:t>Unbounded run time limit --&gt; default 30 mins</a:t>
            </a:r>
          </a:p>
          <a:p>
            <a:pPr lvl="1"/>
            <a:endParaRPr lang="en-US" dirty="0"/>
          </a:p>
          <a:p>
            <a:pPr marL="0" indent="0">
              <a:buNone/>
            </a:pPr>
            <a:endParaRPr lang="en-US" dirty="0"/>
          </a:p>
        </p:txBody>
      </p:sp>
      <p:pic>
        <p:nvPicPr>
          <p:cNvPr id="5" name="Picture 14" descr="Image result for azure functions logo transparent">
            <a:extLst>
              <a:ext uri="{FF2B5EF4-FFF2-40B4-BE49-F238E27FC236}">
                <a16:creationId xmlns:a16="http://schemas.microsoft.com/office/drawing/2014/main" id="{48D82653-8BEA-E74B-9A2D-28C42E7CE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040" y="442422"/>
            <a:ext cx="1307834" cy="13078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8F7C01-F2CA-C242-9811-1B26D889350F}"/>
              </a:ext>
            </a:extLst>
          </p:cNvPr>
          <p:cNvSpPr txBox="1"/>
          <p:nvPr/>
        </p:nvSpPr>
        <p:spPr>
          <a:xfrm>
            <a:off x="4989369" y="2101130"/>
            <a:ext cx="3454138" cy="1477328"/>
          </a:xfrm>
          <a:prstGeom prst="rect">
            <a:avLst/>
          </a:prstGeom>
          <a:noFill/>
        </p:spPr>
        <p:txBody>
          <a:bodyPr wrap="square" rtlCol="0">
            <a:spAutoFit/>
          </a:bodyPr>
          <a:lstStyle/>
          <a:p>
            <a:r>
              <a:rPr lang="en-US" b="1" dirty="0"/>
              <a:t>Azure Function pricing</a:t>
            </a:r>
          </a:p>
          <a:p>
            <a:pPr marL="285750" indent="-285750">
              <a:buFont typeface="Arial" panose="020B0604020202020204" pitchFamily="34" charset="0"/>
              <a:buChar char="•"/>
            </a:pPr>
            <a:r>
              <a:rPr lang="en-US" dirty="0"/>
              <a:t># Executions</a:t>
            </a:r>
          </a:p>
          <a:p>
            <a:pPr marL="285750" indent="-285750">
              <a:buFont typeface="Arial" panose="020B0604020202020204" pitchFamily="34" charset="0"/>
              <a:buChar char="•"/>
            </a:pPr>
            <a:r>
              <a:rPr lang="en-US" dirty="0"/>
              <a:t>Execution time in GB/Seconds</a:t>
            </a:r>
          </a:p>
          <a:p>
            <a:pPr marL="285750" indent="-285750">
              <a:buFont typeface="Arial" panose="020B0604020202020204" pitchFamily="34" charset="0"/>
              <a:buChar char="•"/>
            </a:pPr>
            <a:r>
              <a:rPr lang="en-US" dirty="0"/>
              <a:t>Any storage you use</a:t>
            </a:r>
          </a:p>
          <a:p>
            <a:endParaRPr lang="en-US" b="1" dirty="0"/>
          </a:p>
        </p:txBody>
      </p:sp>
      <p:sp>
        <p:nvSpPr>
          <p:cNvPr id="4" name="Rectangle 3">
            <a:extLst>
              <a:ext uri="{FF2B5EF4-FFF2-40B4-BE49-F238E27FC236}">
                <a16:creationId xmlns:a16="http://schemas.microsoft.com/office/drawing/2014/main" id="{40EAA18F-F4FC-E74C-9468-79E06F297157}"/>
              </a:ext>
            </a:extLst>
          </p:cNvPr>
          <p:cNvSpPr/>
          <p:nvPr/>
        </p:nvSpPr>
        <p:spPr>
          <a:xfrm>
            <a:off x="3211550" y="4488487"/>
            <a:ext cx="2553629" cy="584775"/>
          </a:xfrm>
          <a:prstGeom prst="rect">
            <a:avLst/>
          </a:prstGeom>
          <a:noFill/>
        </p:spPr>
        <p:txBody>
          <a:bodyPr wrap="squar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NEW</a:t>
            </a:r>
          </a:p>
        </p:txBody>
      </p:sp>
    </p:spTree>
    <p:extLst>
      <p:ext uri="{BB962C8B-B14F-4D97-AF65-F5344CB8AC3E}">
        <p14:creationId xmlns:p14="http://schemas.microsoft.com/office/powerpoint/2010/main" val="31660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ooking, face, white, sheep&#10;&#10;Description automatically generated">
            <a:extLst>
              <a:ext uri="{FF2B5EF4-FFF2-40B4-BE49-F238E27FC236}">
                <a16:creationId xmlns:a16="http://schemas.microsoft.com/office/drawing/2014/main" id="{85F54B0F-35CC-4150-83B5-6A8DF612EEFC}"/>
              </a:ext>
            </a:extLst>
          </p:cNvPr>
          <p:cNvPicPr>
            <a:picLocks noChangeAspect="1"/>
          </p:cNvPicPr>
          <p:nvPr/>
        </p:nvPicPr>
        <p:blipFill>
          <a:blip r:embed="rId3"/>
          <a:stretch>
            <a:fillRect/>
          </a:stretch>
        </p:blipFill>
        <p:spPr>
          <a:xfrm>
            <a:off x="1508760" y="617220"/>
            <a:ext cx="8991600" cy="5394960"/>
          </a:xfrm>
          <a:prstGeom prst="rect">
            <a:avLst/>
          </a:prstGeom>
        </p:spPr>
      </p:pic>
      <p:sp>
        <p:nvSpPr>
          <p:cNvPr id="10" name="TextBox 9">
            <a:extLst>
              <a:ext uri="{FF2B5EF4-FFF2-40B4-BE49-F238E27FC236}">
                <a16:creationId xmlns:a16="http://schemas.microsoft.com/office/drawing/2014/main" id="{787EC9BE-72AA-4287-932D-C81B2A75A00B}"/>
              </a:ext>
            </a:extLst>
          </p:cNvPr>
          <p:cNvSpPr txBox="1"/>
          <p:nvPr/>
        </p:nvSpPr>
        <p:spPr>
          <a:xfrm>
            <a:off x="1417320" y="6160770"/>
            <a:ext cx="4467505" cy="369332"/>
          </a:xfrm>
          <a:prstGeom prst="rect">
            <a:avLst/>
          </a:prstGeom>
          <a:noFill/>
        </p:spPr>
        <p:txBody>
          <a:bodyPr wrap="none" rtlCol="0">
            <a:spAutoFit/>
          </a:bodyPr>
          <a:lstStyle/>
          <a:p>
            <a:r>
              <a:rPr lang="en-US" dirty="0">
                <a:hlinkClick r:id="rId4"/>
              </a:rPr>
              <a:t>https://mikhail.io/serverless/coldstarts/azure/</a:t>
            </a:r>
            <a:endParaRPr lang="en-US" dirty="0"/>
          </a:p>
        </p:txBody>
      </p:sp>
    </p:spTree>
    <p:extLst>
      <p:ext uri="{BB962C8B-B14F-4D97-AF65-F5344CB8AC3E}">
        <p14:creationId xmlns:p14="http://schemas.microsoft.com/office/powerpoint/2010/main" val="364377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normAutofit/>
          </a:bodyPr>
          <a:lstStyle/>
          <a:p>
            <a:r>
              <a:rPr lang="en-US" sz="3200" dirty="0"/>
              <a:t>Azure Functions vs Web Apps Scalability and Performance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92500"/>
          </a:bodyPr>
          <a:lstStyle/>
          <a:p>
            <a:r>
              <a:rPr lang="en-US" dirty="0"/>
              <a:t>Other than slow starts there are not many other considerations points to consider across the products.</a:t>
            </a:r>
          </a:p>
          <a:p>
            <a:pPr lvl="1"/>
            <a:r>
              <a:rPr lang="en-US" dirty="0"/>
              <a:t>After ~20 minutes Azure will shut down your app and it will need to be reloaded</a:t>
            </a:r>
          </a:p>
          <a:p>
            <a:pPr lvl="1"/>
            <a:r>
              <a:rPr lang="en-US" dirty="0"/>
              <a:t>On average 2-3 seconds to reload </a:t>
            </a:r>
          </a:p>
          <a:p>
            <a:pPr lvl="2"/>
            <a:r>
              <a:rPr lang="en-US" dirty="0"/>
              <a:t>Depending on size, </a:t>
            </a:r>
            <a:r>
              <a:rPr lang="en-US" b="1" dirty="0"/>
              <a:t>dependencies</a:t>
            </a:r>
            <a:r>
              <a:rPr lang="en-US" dirty="0"/>
              <a:t>, OS, and deployment method it can take longer</a:t>
            </a:r>
          </a:p>
          <a:p>
            <a:pPr lvl="1"/>
            <a:r>
              <a:rPr lang="en-US" dirty="0"/>
              <a:t>Hack - add a timer based function to Keep Alive for ~ 2,976 calls a month</a:t>
            </a:r>
          </a:p>
          <a:p>
            <a:pPr marL="0" indent="0">
              <a:buNone/>
            </a:pPr>
            <a:endParaRPr lang="en-US" dirty="0"/>
          </a:p>
          <a:p>
            <a:r>
              <a:rPr lang="en-US" dirty="0"/>
              <a:t>In my experience, scaling problems can be unique and require unique solutions to keep them cost effective – so would need further analysis.</a:t>
            </a:r>
          </a:p>
        </p:txBody>
      </p:sp>
    </p:spTree>
    <p:extLst>
      <p:ext uri="{BB962C8B-B14F-4D97-AF65-F5344CB8AC3E}">
        <p14:creationId xmlns:p14="http://schemas.microsoft.com/office/powerpoint/2010/main" val="172338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Demo</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5497975"/>
            <a:ext cx="10640917" cy="741508"/>
          </a:xfrm>
        </p:spPr>
        <p:txBody>
          <a:bodyPr>
            <a:normAutofit/>
          </a:bodyPr>
          <a:lstStyle/>
          <a:p>
            <a:r>
              <a:rPr lang="en-US" sz="3200" dirty="0"/>
              <a:t>DEMO – what does an Azure Function project look like…</a:t>
            </a:r>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029ACE25-5B7E-404B-84A3-68515AA4EDBB}"/>
              </a:ext>
            </a:extLst>
          </p:cNvPr>
          <p:cNvPicPr>
            <a:picLocks noChangeAspect="1"/>
          </p:cNvPicPr>
          <p:nvPr/>
        </p:nvPicPr>
        <p:blipFill>
          <a:blip r:embed="rId2"/>
          <a:stretch>
            <a:fillRect/>
          </a:stretch>
        </p:blipFill>
        <p:spPr>
          <a:xfrm>
            <a:off x="2742365" y="1723321"/>
            <a:ext cx="6707270" cy="3774654"/>
          </a:xfrm>
          <a:prstGeom prst="rect">
            <a:avLst/>
          </a:prstGeom>
        </p:spPr>
      </p:pic>
    </p:spTree>
    <p:extLst>
      <p:ext uri="{BB962C8B-B14F-4D97-AF65-F5344CB8AC3E}">
        <p14:creationId xmlns:p14="http://schemas.microsoft.com/office/powerpoint/2010/main" val="1764002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a:t>Azure Functions – Durable</a:t>
            </a:r>
            <a:endParaRPr lang="en-US" dirty="0"/>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a:bodyPr>
          <a:lstStyle/>
          <a:p>
            <a:r>
              <a:rPr lang="en-US" dirty="0"/>
              <a:t>Common Patterns</a:t>
            </a:r>
          </a:p>
          <a:p>
            <a:pPr lvl="1"/>
            <a:r>
              <a:rPr lang="en-US" dirty="0"/>
              <a:t>Function Chaining</a:t>
            </a:r>
          </a:p>
          <a:p>
            <a:pPr lvl="1"/>
            <a:r>
              <a:rPr lang="en-US" dirty="0"/>
              <a:t>Fan Out / Fan In (sagas)</a:t>
            </a:r>
          </a:p>
          <a:p>
            <a:pPr lvl="1"/>
            <a:r>
              <a:rPr lang="en-US" dirty="0"/>
              <a:t>Async HTTP calls</a:t>
            </a:r>
          </a:p>
          <a:p>
            <a:pPr lvl="1"/>
            <a:r>
              <a:rPr lang="en-US" dirty="0"/>
              <a:t>Polling / Timer / Monitoring</a:t>
            </a:r>
          </a:p>
          <a:p>
            <a:pPr lvl="1"/>
            <a:r>
              <a:rPr lang="en-US" dirty="0"/>
              <a:t>Waiting for human interaction</a:t>
            </a:r>
          </a:p>
          <a:p>
            <a:pPr marL="0" indent="0">
              <a:buNone/>
            </a:pPr>
            <a:endParaRPr lang="en-US" dirty="0"/>
          </a:p>
        </p:txBody>
      </p:sp>
      <p:pic>
        <p:nvPicPr>
          <p:cNvPr id="4" name="Picture 4" descr="A diagram of the function chaining pattern">
            <a:extLst>
              <a:ext uri="{FF2B5EF4-FFF2-40B4-BE49-F238E27FC236}">
                <a16:creationId xmlns:a16="http://schemas.microsoft.com/office/drawing/2014/main" id="{49810E78-C549-9243-8BAD-FD2F42FFE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296" y="2175406"/>
            <a:ext cx="6955597" cy="12393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diagram of the fan out/fan pattern">
            <a:extLst>
              <a:ext uri="{FF2B5EF4-FFF2-40B4-BE49-F238E27FC236}">
                <a16:creationId xmlns:a16="http://schemas.microsoft.com/office/drawing/2014/main" id="{FB225309-A3F0-1F4E-B772-1EB76CF90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890" y="3758851"/>
            <a:ext cx="4794411" cy="237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129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hosting plans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640917" cy="3872391"/>
          </a:xfrm>
        </p:spPr>
        <p:txBody>
          <a:bodyPr>
            <a:normAutofit/>
          </a:bodyPr>
          <a:lstStyle/>
          <a:p>
            <a:r>
              <a:rPr lang="en-US" sz="3200" dirty="0"/>
              <a:t>DEMO – a more advanced durable function</a:t>
            </a:r>
          </a:p>
          <a:p>
            <a:pPr lvl="1"/>
            <a:endParaRPr lang="en-US" dirty="0"/>
          </a:p>
          <a:p>
            <a:pPr marL="0" indent="0">
              <a:buNone/>
            </a:pPr>
            <a:endParaRPr lang="en-US" dirty="0"/>
          </a:p>
        </p:txBody>
      </p:sp>
    </p:spTree>
    <p:extLst>
      <p:ext uri="{BB962C8B-B14F-4D97-AF65-F5344CB8AC3E}">
        <p14:creationId xmlns:p14="http://schemas.microsoft.com/office/powerpoint/2010/main" val="1363266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before you jump</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640917" cy="3872391"/>
          </a:xfrm>
        </p:spPr>
        <p:txBody>
          <a:bodyPr>
            <a:normAutofit/>
          </a:bodyPr>
          <a:lstStyle/>
          <a:p>
            <a:r>
              <a:rPr lang="en-US" sz="3200" dirty="0"/>
              <a:t>What is really hard about functions / serverless / event based?</a:t>
            </a:r>
          </a:p>
          <a:p>
            <a:pPr lvl="1"/>
            <a:r>
              <a:rPr lang="en-US" sz="3000" dirty="0"/>
              <a:t>DEBUGGING!!!</a:t>
            </a:r>
          </a:p>
          <a:p>
            <a:pPr lvl="1"/>
            <a:r>
              <a:rPr lang="en-US" sz="3000" dirty="0"/>
              <a:t>Designing</a:t>
            </a:r>
          </a:p>
          <a:p>
            <a:pPr lvl="1"/>
            <a:r>
              <a:rPr lang="en-US" sz="3000" dirty="0"/>
              <a:t>Deconstructing</a:t>
            </a:r>
          </a:p>
          <a:p>
            <a:pPr lvl="1"/>
            <a:endParaRPr lang="en-US" dirty="0"/>
          </a:p>
          <a:p>
            <a:pPr marL="0" indent="0">
              <a:buNone/>
            </a:pPr>
            <a:endParaRPr lang="en-US" dirty="0"/>
          </a:p>
        </p:txBody>
      </p:sp>
    </p:spTree>
    <p:extLst>
      <p:ext uri="{BB962C8B-B14F-4D97-AF65-F5344CB8AC3E}">
        <p14:creationId xmlns:p14="http://schemas.microsoft.com/office/powerpoint/2010/main" val="146247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Proxy</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364451" cy="3872391"/>
          </a:xfrm>
        </p:spPr>
        <p:txBody>
          <a:bodyPr>
            <a:normAutofit fontScale="77500" lnSpcReduction="20000"/>
          </a:bodyPr>
          <a:lstStyle/>
          <a:p>
            <a:r>
              <a:rPr lang="en-US" sz="3400" dirty="0"/>
              <a:t>Function proxy</a:t>
            </a:r>
          </a:p>
          <a:p>
            <a:pPr lvl="1"/>
            <a:r>
              <a:rPr lang="en-US" sz="2900" dirty="0"/>
              <a:t>A proxy is a function that is triggered by an HTTP request and allows you to manipulate the request and/or the response.</a:t>
            </a:r>
          </a:p>
          <a:p>
            <a:r>
              <a:rPr lang="en-US" sz="3400" dirty="0"/>
              <a:t>Why would we use this</a:t>
            </a:r>
          </a:p>
          <a:p>
            <a:pPr lvl="1"/>
            <a:r>
              <a:rPr lang="en-US" sz="2900" dirty="0"/>
              <a:t>Advanced routing for scenarios like versioning (v-current, v-next, etc.)</a:t>
            </a:r>
          </a:p>
          <a:p>
            <a:pPr lvl="1"/>
            <a:r>
              <a:rPr lang="en-US" sz="2900" dirty="0"/>
              <a:t>Can help control versioning or mock out test scenarios</a:t>
            </a:r>
          </a:p>
          <a:p>
            <a:r>
              <a:rPr lang="en-US" sz="3400" dirty="0"/>
              <a:t>Please remember</a:t>
            </a:r>
          </a:p>
          <a:p>
            <a:pPr lvl="1"/>
            <a:r>
              <a:rPr lang="en-US" sz="2900" dirty="0"/>
              <a:t>This is an additional cost, as in another function that will be called in addition to the API call and it will remain active above the time of the other call</a:t>
            </a:r>
          </a:p>
          <a:p>
            <a:pPr marL="0" indent="0">
              <a:buNone/>
            </a:pPr>
            <a:endParaRPr lang="en-US" dirty="0"/>
          </a:p>
        </p:txBody>
      </p:sp>
    </p:spTree>
    <p:extLst>
      <p:ext uri="{BB962C8B-B14F-4D97-AF65-F5344CB8AC3E}">
        <p14:creationId xmlns:p14="http://schemas.microsoft.com/office/powerpoint/2010/main" val="118038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normAutofit/>
          </a:bodyPr>
          <a:lstStyle/>
          <a:p>
            <a:r>
              <a:rPr lang="en-US" dirty="0"/>
              <a:t>Azure Functions Apps Jobs - What we might care about?</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Overall Cost</a:t>
            </a:r>
          </a:p>
          <a:p>
            <a:r>
              <a:rPr lang="en-US" dirty="0"/>
              <a:t>Billing transparency</a:t>
            </a:r>
          </a:p>
          <a:p>
            <a:r>
              <a:rPr lang="en-US" dirty="0"/>
              <a:t>Developer experience</a:t>
            </a:r>
          </a:p>
          <a:p>
            <a:r>
              <a:rPr lang="en-US" dirty="0"/>
              <a:t>Operations experience</a:t>
            </a:r>
          </a:p>
          <a:p>
            <a:r>
              <a:rPr lang="en-US" dirty="0"/>
              <a:t>Scalability &amp; Performance</a:t>
            </a:r>
          </a:p>
          <a:p>
            <a:r>
              <a:rPr lang="en-US" dirty="0"/>
              <a:t>Architecture and Deployment strategies</a:t>
            </a:r>
          </a:p>
        </p:txBody>
      </p:sp>
    </p:spTree>
    <p:extLst>
      <p:ext uri="{BB962C8B-B14F-4D97-AF65-F5344CB8AC3E}">
        <p14:creationId xmlns:p14="http://schemas.microsoft.com/office/powerpoint/2010/main" val="1088561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5" name="TextBox 4">
            <a:extLst>
              <a:ext uri="{FF2B5EF4-FFF2-40B4-BE49-F238E27FC236}">
                <a16:creationId xmlns:a16="http://schemas.microsoft.com/office/drawing/2014/main" id="{76E23FCF-3ADF-4B4F-89E3-96E83A427E72}"/>
              </a:ext>
            </a:extLst>
          </p:cNvPr>
          <p:cNvSpPr txBox="1"/>
          <p:nvPr/>
        </p:nvSpPr>
        <p:spPr>
          <a:xfrm>
            <a:off x="6161972" y="2214693"/>
            <a:ext cx="5035271" cy="1477328"/>
          </a:xfrm>
          <a:prstGeom prst="rect">
            <a:avLst/>
          </a:prstGeom>
          <a:noFill/>
        </p:spPr>
        <p:txBody>
          <a:bodyPr wrap="square" rtlCol="0">
            <a:spAutoFit/>
          </a:bodyPr>
          <a:lstStyle/>
          <a:p>
            <a:r>
              <a:rPr lang="en-US" b="1" dirty="0"/>
              <a:t>Azure Function pricing – consumption plan</a:t>
            </a:r>
          </a:p>
          <a:p>
            <a:pPr marL="285750" indent="-285750">
              <a:buFont typeface="Arial" panose="020B0604020202020204" pitchFamily="34" charset="0"/>
              <a:buChar char="•"/>
            </a:pPr>
            <a:r>
              <a:rPr lang="en-US" dirty="0"/>
              <a:t># Execution * seconds (1M free)</a:t>
            </a:r>
          </a:p>
          <a:p>
            <a:pPr marL="285750" indent="-285750">
              <a:buFont typeface="Arial" panose="020B0604020202020204" pitchFamily="34" charset="0"/>
              <a:buChar char="•"/>
            </a:pPr>
            <a:r>
              <a:rPr lang="en-US" dirty="0"/>
              <a:t>Execution memory use in GB/s (400K free)</a:t>
            </a:r>
          </a:p>
          <a:p>
            <a:pPr marL="285750" indent="-285750">
              <a:buFont typeface="Arial" panose="020B0604020202020204" pitchFamily="34" charset="0"/>
              <a:buChar char="•"/>
            </a:pPr>
            <a:r>
              <a:rPr lang="en-US" dirty="0"/>
              <a:t>Any storage</a:t>
            </a:r>
          </a:p>
          <a:p>
            <a:endParaRPr lang="en-US" b="1" dirty="0"/>
          </a:p>
        </p:txBody>
      </p:sp>
      <p:sp>
        <p:nvSpPr>
          <p:cNvPr id="6" name="TextBox 5">
            <a:extLst>
              <a:ext uri="{FF2B5EF4-FFF2-40B4-BE49-F238E27FC236}">
                <a16:creationId xmlns:a16="http://schemas.microsoft.com/office/drawing/2014/main" id="{2E13BA37-CEC1-4326-BBFE-677501F5CB33}"/>
              </a:ext>
            </a:extLst>
          </p:cNvPr>
          <p:cNvSpPr txBox="1"/>
          <p:nvPr/>
        </p:nvSpPr>
        <p:spPr>
          <a:xfrm>
            <a:off x="717052" y="2228671"/>
            <a:ext cx="5363937" cy="2585323"/>
          </a:xfrm>
          <a:prstGeom prst="rect">
            <a:avLst/>
          </a:prstGeom>
          <a:noFill/>
        </p:spPr>
        <p:txBody>
          <a:bodyPr wrap="square" rtlCol="0">
            <a:spAutoFit/>
          </a:bodyPr>
          <a:lstStyle/>
          <a:p>
            <a:r>
              <a:rPr lang="en-US" b="1" dirty="0"/>
              <a:t>Azure App Service</a:t>
            </a:r>
          </a:p>
          <a:p>
            <a:pPr marL="285750" indent="-285750">
              <a:buFont typeface="Arial" panose="020B0604020202020204" pitchFamily="34" charset="0"/>
              <a:buChar char="•"/>
            </a:pPr>
            <a:r>
              <a:rPr lang="en-US" dirty="0"/>
              <a:t>S1 </a:t>
            </a:r>
            <a:r>
              <a:rPr lang="en-US" dirty="0">
                <a:sym typeface="Wingdings" panose="05000000000000000000" pitchFamily="2" charset="2"/>
              </a:rPr>
              <a:t></a:t>
            </a:r>
            <a:r>
              <a:rPr lang="en-US" dirty="0"/>
              <a:t> .10/hour 1 Core 1.75GB RAM ~$74.4 month</a:t>
            </a:r>
          </a:p>
          <a:p>
            <a:pPr marL="285750" indent="-285750">
              <a:buFont typeface="Arial" panose="020B0604020202020204" pitchFamily="34" charset="0"/>
              <a:buChar char="•"/>
            </a:pPr>
            <a:r>
              <a:rPr lang="en-US" dirty="0"/>
              <a:t>S2 </a:t>
            </a:r>
            <a:r>
              <a:rPr lang="en-US" dirty="0">
                <a:sym typeface="Wingdings" panose="05000000000000000000" pitchFamily="2" charset="2"/>
              </a:rPr>
              <a:t> </a:t>
            </a:r>
            <a:r>
              <a:rPr lang="en-US" dirty="0"/>
              <a:t>.20/hour</a:t>
            </a:r>
          </a:p>
          <a:p>
            <a:pPr marL="285750" indent="-285750">
              <a:buFont typeface="Arial" panose="020B0604020202020204" pitchFamily="34" charset="0"/>
              <a:buChar char="•"/>
            </a:pPr>
            <a:r>
              <a:rPr lang="en-US" dirty="0"/>
              <a:t>S3 </a:t>
            </a:r>
            <a:r>
              <a:rPr lang="en-US" dirty="0">
                <a:sym typeface="Wingdings" panose="05000000000000000000" pitchFamily="2" charset="2"/>
              </a:rPr>
              <a:t> .40/hour</a:t>
            </a:r>
            <a:endParaRPr lang="en-US" dirty="0"/>
          </a:p>
          <a:p>
            <a:pPr marL="285750" indent="-285750">
              <a:buFont typeface="Arial" panose="020B0604020202020204" pitchFamily="34" charset="0"/>
              <a:buChar char="•"/>
            </a:pPr>
            <a:r>
              <a:rPr lang="en-US" dirty="0"/>
              <a:t>P1 </a:t>
            </a:r>
            <a:r>
              <a:rPr lang="en-US" dirty="0">
                <a:sym typeface="Wingdings" panose="05000000000000000000" pitchFamily="2" charset="2"/>
              </a:rPr>
              <a:t> .20/hour</a:t>
            </a:r>
            <a:endParaRPr lang="en-US" dirty="0"/>
          </a:p>
          <a:p>
            <a:pPr marL="285750" indent="-285750">
              <a:buFont typeface="Arial" panose="020B0604020202020204" pitchFamily="34" charset="0"/>
              <a:buChar char="•"/>
            </a:pPr>
            <a:r>
              <a:rPr lang="en-US" dirty="0"/>
              <a:t>P2 </a:t>
            </a:r>
            <a:r>
              <a:rPr lang="en-US" dirty="0">
                <a:sym typeface="Wingdings" panose="05000000000000000000" pitchFamily="2" charset="2"/>
              </a:rPr>
              <a:t> .40/hour</a:t>
            </a:r>
            <a:endParaRPr lang="en-US" dirty="0"/>
          </a:p>
          <a:p>
            <a:pPr marL="285750" indent="-285750">
              <a:buFont typeface="Arial" panose="020B0604020202020204" pitchFamily="34" charset="0"/>
              <a:buChar char="•"/>
            </a:pPr>
            <a:r>
              <a:rPr lang="en-US" dirty="0"/>
              <a:t>P3 </a:t>
            </a:r>
            <a:r>
              <a:rPr lang="en-US" dirty="0">
                <a:sym typeface="Wingdings" panose="05000000000000000000" pitchFamily="2" charset="2"/>
              </a:rPr>
              <a:t> .80/hour</a:t>
            </a:r>
            <a:endParaRPr lang="en-US" dirty="0"/>
          </a:p>
          <a:p>
            <a:pPr marL="285750" indent="-285750">
              <a:buFont typeface="Arial" panose="020B0604020202020204" pitchFamily="34" charset="0"/>
              <a:buChar char="•"/>
            </a:pPr>
            <a:endParaRPr lang="en-US" dirty="0"/>
          </a:p>
          <a:p>
            <a:endParaRPr lang="en-US" b="1" dirty="0"/>
          </a:p>
        </p:txBody>
      </p:sp>
    </p:spTree>
    <p:extLst>
      <p:ext uri="{BB962C8B-B14F-4D97-AF65-F5344CB8AC3E}">
        <p14:creationId xmlns:p14="http://schemas.microsoft.com/office/powerpoint/2010/main" val="208324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62E0-C097-45EA-9C7D-76C9E67F754F}"/>
              </a:ext>
            </a:extLst>
          </p:cNvPr>
          <p:cNvSpPr>
            <a:spLocks noGrp="1"/>
          </p:cNvSpPr>
          <p:nvPr>
            <p:ph type="title"/>
          </p:nvPr>
        </p:nvSpPr>
        <p:spPr/>
        <p:txBody>
          <a:bodyPr>
            <a:normAutofit/>
          </a:bodyPr>
          <a:lstStyle/>
          <a:p>
            <a:r>
              <a:rPr lang="en-US" dirty="0"/>
              <a:t>What this talk is</a:t>
            </a:r>
          </a:p>
        </p:txBody>
      </p:sp>
      <p:graphicFrame>
        <p:nvGraphicFramePr>
          <p:cNvPr id="5" name="Content Placeholder 2" descr="SmartArt icon graphic placeholder">
            <a:extLst>
              <a:ext uri="{FF2B5EF4-FFF2-40B4-BE49-F238E27FC236}">
                <a16:creationId xmlns:a16="http://schemas.microsoft.com/office/drawing/2014/main" id="{040CF8B7-5E78-4C98-B567-BE37EF9527EE}"/>
              </a:ext>
            </a:extLst>
          </p:cNvPr>
          <p:cNvGraphicFramePr>
            <a:graphicFrameLocks noGrp="1"/>
          </p:cNvGraphicFramePr>
          <p:nvPr>
            <p:ph sz="quarter" idx="13"/>
            <p:extLst>
              <p:ext uri="{D42A27DB-BD31-4B8C-83A1-F6EECF244321}">
                <p14:modId xmlns:p14="http://schemas.microsoft.com/office/powerpoint/2010/main" val="1729329353"/>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4BA4B33-855B-47B4-9FAD-E019BEDB5868}"/>
              </a:ext>
            </a:extLst>
          </p:cNvPr>
          <p:cNvSpPr txBox="1"/>
          <p:nvPr/>
        </p:nvSpPr>
        <p:spPr>
          <a:xfrm>
            <a:off x="378070" y="5870151"/>
            <a:ext cx="4652364" cy="369332"/>
          </a:xfrm>
          <a:prstGeom prst="rect">
            <a:avLst/>
          </a:prstGeom>
          <a:noFill/>
        </p:spPr>
        <p:txBody>
          <a:bodyPr wrap="none" rtlCol="0">
            <a:spAutoFit/>
          </a:bodyPr>
          <a:lstStyle/>
          <a:p>
            <a:r>
              <a:rPr lang="en-US" b="1" dirty="0"/>
              <a:t>https://tinyurl.com/TechBashAzureTradeoff</a:t>
            </a:r>
            <a:endParaRPr lang="en-US" dirty="0"/>
          </a:p>
        </p:txBody>
      </p:sp>
    </p:spTree>
    <p:extLst>
      <p:ext uri="{BB962C8B-B14F-4D97-AF65-F5344CB8AC3E}">
        <p14:creationId xmlns:p14="http://schemas.microsoft.com/office/powerpoint/2010/main" val="389301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5" name="TextBox 4">
            <a:extLst>
              <a:ext uri="{FF2B5EF4-FFF2-40B4-BE49-F238E27FC236}">
                <a16:creationId xmlns:a16="http://schemas.microsoft.com/office/drawing/2014/main" id="{76E23FCF-3ADF-4B4F-89E3-96E83A427E72}"/>
              </a:ext>
            </a:extLst>
          </p:cNvPr>
          <p:cNvSpPr txBox="1"/>
          <p:nvPr/>
        </p:nvSpPr>
        <p:spPr>
          <a:xfrm>
            <a:off x="8348221" y="2064470"/>
            <a:ext cx="3454138" cy="2862322"/>
          </a:xfrm>
          <a:prstGeom prst="rect">
            <a:avLst/>
          </a:prstGeom>
          <a:noFill/>
        </p:spPr>
        <p:txBody>
          <a:bodyPr wrap="square" rtlCol="0">
            <a:spAutoFit/>
          </a:bodyPr>
          <a:lstStyle/>
          <a:p>
            <a:r>
              <a:rPr lang="en-US" b="1" dirty="0"/>
              <a:t>Azure Function pricing</a:t>
            </a:r>
          </a:p>
          <a:p>
            <a:pPr marL="285750" indent="-285750">
              <a:buFont typeface="Arial" panose="020B0604020202020204" pitchFamily="34" charset="0"/>
              <a:buChar char="•"/>
            </a:pPr>
            <a:r>
              <a:rPr lang="en-US" dirty="0"/>
              <a:t># Execution * seconds</a:t>
            </a:r>
          </a:p>
          <a:p>
            <a:pPr marL="285750" indent="-285750">
              <a:buFont typeface="Arial" panose="020B0604020202020204" pitchFamily="34" charset="0"/>
              <a:buChar char="•"/>
            </a:pPr>
            <a:r>
              <a:rPr lang="en-US" dirty="0"/>
              <a:t>Execution memory use in GB/s </a:t>
            </a:r>
          </a:p>
          <a:p>
            <a:pPr marL="285750" indent="-285750">
              <a:buFont typeface="Arial" panose="020B0604020202020204" pitchFamily="34" charset="0"/>
              <a:buChar char="•"/>
            </a:pPr>
            <a:r>
              <a:rPr lang="en-US" dirty="0"/>
              <a:t>Any storage</a:t>
            </a:r>
          </a:p>
          <a:p>
            <a:endParaRPr lang="en-US" b="1" dirty="0"/>
          </a:p>
          <a:p>
            <a:r>
              <a:rPr lang="en-US" b="1" dirty="0"/>
              <a:t>Assumptions:</a:t>
            </a:r>
          </a:p>
          <a:p>
            <a:pPr marL="285750" indent="-285750">
              <a:buFont typeface="Arial" panose="020B0604020202020204" pitchFamily="34" charset="0"/>
              <a:buChar char="•"/>
            </a:pPr>
            <a:r>
              <a:rPr lang="en-US" dirty="0"/>
              <a:t>Very simple API – 512MB</a:t>
            </a:r>
          </a:p>
          <a:p>
            <a:pPr marL="285750" indent="-285750">
              <a:buFont typeface="Arial" panose="020B0604020202020204" pitchFamily="34" charset="0"/>
              <a:buChar char="•"/>
            </a:pPr>
            <a:r>
              <a:rPr lang="en-US" dirty="0"/>
              <a:t>Standard Web App</a:t>
            </a:r>
          </a:p>
          <a:p>
            <a:pPr marL="285750" indent="-285750">
              <a:buFont typeface="Arial" panose="020B0604020202020204" pitchFamily="34" charset="0"/>
              <a:buChar char="•"/>
            </a:pPr>
            <a:r>
              <a:rPr lang="en-US" dirty="0"/>
              <a:t>Function with standard consumption plan</a:t>
            </a:r>
          </a:p>
        </p:txBody>
      </p:sp>
      <p:graphicFrame>
        <p:nvGraphicFramePr>
          <p:cNvPr id="6" name="Chart 5">
            <a:extLst>
              <a:ext uri="{FF2B5EF4-FFF2-40B4-BE49-F238E27FC236}">
                <a16:creationId xmlns:a16="http://schemas.microsoft.com/office/drawing/2014/main" id="{314DD9C2-E671-4D80-AD8A-008E4E5902F7}"/>
              </a:ext>
            </a:extLst>
          </p:cNvPr>
          <p:cNvGraphicFramePr>
            <a:graphicFrameLocks/>
          </p:cNvGraphicFramePr>
          <p:nvPr>
            <p:extLst>
              <p:ext uri="{D42A27DB-BD31-4B8C-83A1-F6EECF244321}">
                <p14:modId xmlns:p14="http://schemas.microsoft.com/office/powerpoint/2010/main" val="1468909356"/>
              </p:ext>
            </p:extLst>
          </p:nvPr>
        </p:nvGraphicFramePr>
        <p:xfrm>
          <a:off x="647519" y="1678258"/>
          <a:ext cx="7559779" cy="37300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848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26056105"/>
              </p:ext>
            </p:extLst>
          </p:nvPr>
        </p:nvGraphicFramePr>
        <p:xfrm>
          <a:off x="1317889" y="722311"/>
          <a:ext cx="9645385" cy="55260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8924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2560183054"/>
              </p:ext>
            </p:extLst>
          </p:nvPr>
        </p:nvGraphicFramePr>
        <p:xfrm>
          <a:off x="1317889" y="730623"/>
          <a:ext cx="9645385" cy="55260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28317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1581408905"/>
              </p:ext>
            </p:extLst>
          </p:nvPr>
        </p:nvGraphicFramePr>
        <p:xfrm>
          <a:off x="1317888" y="738931"/>
          <a:ext cx="9645385" cy="54133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259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9BCF7EA-9CD8-A64E-B233-624E39DBA09C}"/>
              </a:ext>
            </a:extLst>
          </p:cNvPr>
          <p:cNvGraphicFramePr>
            <a:graphicFrameLocks/>
          </p:cNvGraphicFramePr>
          <p:nvPr/>
        </p:nvGraphicFramePr>
        <p:xfrm>
          <a:off x="1179587" y="750833"/>
          <a:ext cx="9070200" cy="5356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95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Pricing is complicated, but in all cases I have seen it really does match what you are using.   There are not any gimmicks or short cuts that I have seen – but you must continue to analyze it and make adjustments.</a:t>
            </a:r>
          </a:p>
          <a:p>
            <a:endParaRPr lang="en-US" dirty="0"/>
          </a:p>
          <a:p>
            <a:r>
              <a:rPr lang="en-US" sz="2400" dirty="0"/>
              <a:t>Pro tip #1 – run a simulation of both of them!</a:t>
            </a:r>
          </a:p>
          <a:p>
            <a:r>
              <a:rPr lang="en-US" sz="2400" dirty="0"/>
              <a:t>Pro tip #2 – always abstract your business logic out of the root level of service, so you are not locked into the approach itself.</a:t>
            </a:r>
          </a:p>
        </p:txBody>
      </p:sp>
    </p:spTree>
    <p:extLst>
      <p:ext uri="{BB962C8B-B14F-4D97-AF65-F5344CB8AC3E}">
        <p14:creationId xmlns:p14="http://schemas.microsoft.com/office/powerpoint/2010/main" val="1260410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developer experience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lnSpcReduction="10000"/>
          </a:bodyPr>
          <a:lstStyle/>
          <a:p>
            <a:r>
              <a:rPr lang="en-US" dirty="0"/>
              <a:t>They are both awesome in either Visual Studio, Visual Studio for mac, and Visual Studio Code.</a:t>
            </a:r>
          </a:p>
          <a:p>
            <a:endParaRPr lang="en-US" dirty="0"/>
          </a:p>
          <a:p>
            <a:r>
              <a:rPr lang="en-US" dirty="0"/>
              <a:t>Two highlights that I will mention</a:t>
            </a:r>
          </a:p>
          <a:p>
            <a:pPr lvl="1"/>
            <a:r>
              <a:rPr lang="en-US" dirty="0"/>
              <a:t>You can run an instance of Azure Function locally and test/debug it as it would be running in the cloud.</a:t>
            </a:r>
          </a:p>
          <a:p>
            <a:pPr lvl="1"/>
            <a:r>
              <a:rPr lang="en-US" dirty="0"/>
              <a:t>The </a:t>
            </a:r>
            <a:r>
              <a:rPr lang="en-US" dirty="0" err="1"/>
              <a:t>Javascript</a:t>
            </a:r>
            <a:r>
              <a:rPr lang="en-US" dirty="0"/>
              <a:t> / TypeScript experience of writing an azure function in VS Code is pretty sweet.</a:t>
            </a:r>
          </a:p>
          <a:p>
            <a:pPr lvl="1"/>
            <a:endParaRPr lang="en-US" dirty="0"/>
          </a:p>
          <a:p>
            <a:pPr lvl="1"/>
            <a:endParaRPr lang="en-US" dirty="0"/>
          </a:p>
          <a:p>
            <a:r>
              <a:rPr lang="en-US" dirty="0"/>
              <a:t>Overall – no real difference</a:t>
            </a:r>
          </a:p>
        </p:txBody>
      </p:sp>
    </p:spTree>
    <p:extLst>
      <p:ext uri="{BB962C8B-B14F-4D97-AF65-F5344CB8AC3E}">
        <p14:creationId xmlns:p14="http://schemas.microsoft.com/office/powerpoint/2010/main" val="11609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Architecture Thoughts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85000" lnSpcReduction="10000"/>
          </a:bodyPr>
          <a:lstStyle/>
          <a:p>
            <a:r>
              <a:rPr lang="en-US" dirty="0"/>
              <a:t>Common themes in the industry when working in larger domains</a:t>
            </a:r>
          </a:p>
          <a:p>
            <a:pPr lvl="1"/>
            <a:r>
              <a:rPr lang="en-US" dirty="0"/>
              <a:t>DDD – isolate your system into bounded contexts which isolate areas of the system that might change together</a:t>
            </a:r>
          </a:p>
          <a:p>
            <a:pPr lvl="1"/>
            <a:r>
              <a:rPr lang="en-US" dirty="0"/>
              <a:t>Dev Ops – organize components into groups that need to be deployed together</a:t>
            </a:r>
          </a:p>
          <a:p>
            <a:pPr lvl="1"/>
            <a:r>
              <a:rPr lang="en-US" dirty="0"/>
              <a:t>Microservices - multiple teams work on independent services, enabling you to deploy more quickly — and pivot more easily when you need to</a:t>
            </a:r>
          </a:p>
          <a:p>
            <a:pPr lvl="1"/>
            <a:r>
              <a:rPr lang="en-US" dirty="0"/>
              <a:t>Self Organizing Teams –teams do not wait for management to direct them in order to increase agility for solving problems independently need to own related sections of a platform</a:t>
            </a:r>
          </a:p>
          <a:p>
            <a:r>
              <a:rPr lang="en-US" dirty="0"/>
              <a:t>These themes recommend having an architecture that is broken up into smaller deployable units (change together) that can be managed, versioned, released individually in order to increase internally efficiency and quality.   </a:t>
            </a:r>
          </a:p>
          <a:p>
            <a:r>
              <a:rPr lang="en-US" dirty="0"/>
              <a:t>Azure functions and the whole serverless movement were built with these trends in mind.</a:t>
            </a:r>
          </a:p>
        </p:txBody>
      </p:sp>
    </p:spTree>
    <p:extLst>
      <p:ext uri="{BB962C8B-B14F-4D97-AF65-F5344CB8AC3E}">
        <p14:creationId xmlns:p14="http://schemas.microsoft.com/office/powerpoint/2010/main" val="71104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others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Multiple Technologies</a:t>
            </a:r>
          </a:p>
          <a:p>
            <a:r>
              <a:rPr lang="en-US" dirty="0"/>
              <a:t>Pricing per function – pass through costs</a:t>
            </a:r>
          </a:p>
          <a:p>
            <a:r>
              <a:rPr lang="en-US" dirty="0"/>
              <a:t>Access to file system</a:t>
            </a:r>
          </a:p>
          <a:p>
            <a:r>
              <a:rPr lang="en-US" dirty="0"/>
              <a:t>Be careful to consider the implications of these if you rely on having multiple environments that need to stay in sync.</a:t>
            </a:r>
          </a:p>
          <a:p>
            <a:endParaRPr lang="en-US" dirty="0"/>
          </a:p>
        </p:txBody>
      </p:sp>
    </p:spTree>
    <p:extLst>
      <p:ext uri="{BB962C8B-B14F-4D97-AF65-F5344CB8AC3E}">
        <p14:creationId xmlns:p14="http://schemas.microsoft.com/office/powerpoint/2010/main" val="85428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Pro tip - Don’t lock in when you don’t have to*</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2807809"/>
          </a:xfrm>
        </p:spPr>
        <p:txBody>
          <a:bodyPr>
            <a:normAutofit fontScale="70000" lnSpcReduction="20000"/>
          </a:bodyPr>
          <a:lstStyle/>
          <a:p>
            <a:pPr marL="0" indent="0">
              <a:buNone/>
            </a:pPr>
            <a:r>
              <a:rPr lang="en-US" sz="2900" dirty="0"/>
              <a:t>Make a choice quickly and leave your options open to change.</a:t>
            </a:r>
          </a:p>
          <a:p>
            <a:r>
              <a:rPr lang="en-US" sz="2900" dirty="0"/>
              <a:t>Do not couple your solution to the exact features of the technology.   Isolate the connections to anything that you might need so that there is very little change required in order to move across technologies – unless there is a major benefit.</a:t>
            </a:r>
          </a:p>
          <a:p>
            <a:endParaRPr lang="en-US" sz="2900" dirty="0"/>
          </a:p>
          <a:p>
            <a:r>
              <a:rPr lang="en-US" sz="2900" dirty="0"/>
              <a:t>In the end it might make sense to try both out; or change in the future when some of your parameters or the providers approach changes.</a:t>
            </a:r>
          </a:p>
          <a:p>
            <a:pPr marL="0" indent="0">
              <a:buNone/>
            </a:pPr>
            <a:endParaRPr lang="en-US" dirty="0"/>
          </a:p>
        </p:txBody>
      </p:sp>
      <p:sp>
        <p:nvSpPr>
          <p:cNvPr id="4" name="TextBox 3">
            <a:extLst>
              <a:ext uri="{FF2B5EF4-FFF2-40B4-BE49-F238E27FC236}">
                <a16:creationId xmlns:a16="http://schemas.microsoft.com/office/drawing/2014/main" id="{5B0494FF-AA22-4DF4-A90A-B2EB24FE0C55}"/>
              </a:ext>
            </a:extLst>
          </p:cNvPr>
          <p:cNvSpPr txBox="1"/>
          <p:nvPr/>
        </p:nvSpPr>
        <p:spPr>
          <a:xfrm>
            <a:off x="913774" y="5566787"/>
            <a:ext cx="11023667" cy="923330"/>
          </a:xfrm>
          <a:prstGeom prst="rect">
            <a:avLst/>
          </a:prstGeom>
          <a:noFill/>
        </p:spPr>
        <p:txBody>
          <a:bodyPr wrap="square" rtlCol="0">
            <a:spAutoFit/>
          </a:bodyPr>
          <a:lstStyle/>
          <a:p>
            <a:r>
              <a:rPr lang="en-US" dirty="0"/>
              <a:t>* - there are times when it is beneficial to lock in, but with services like this that are still changing very frequently – it does not make sense to lock in prematurely</a:t>
            </a:r>
          </a:p>
          <a:p>
            <a:endParaRPr lang="en-US" dirty="0"/>
          </a:p>
        </p:txBody>
      </p:sp>
    </p:spTree>
    <p:extLst>
      <p:ext uri="{BB962C8B-B14F-4D97-AF65-F5344CB8AC3E}">
        <p14:creationId xmlns:p14="http://schemas.microsoft.com/office/powerpoint/2010/main" val="37406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59896" y="960814"/>
            <a:ext cx="2732249" cy="4912936"/>
          </a:xfrm>
        </p:spPr>
        <p:txBody>
          <a:bodyPr anchor="b">
            <a:normAutofit/>
          </a:bodyPr>
          <a:lstStyle/>
          <a:p>
            <a:pPr algn="r"/>
            <a:r>
              <a:rPr lang="en-US" sz="4000" dirty="0">
                <a:solidFill>
                  <a:schemeClr val="bg1"/>
                </a:solidFill>
              </a:rPr>
              <a:t>What is a tradeoff analysis?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4979078" y="960814"/>
            <a:ext cx="6247722" cy="4830385"/>
          </a:xfrm>
        </p:spPr>
        <p:txBody>
          <a:bodyPr anchor="ctr">
            <a:normAutofit/>
          </a:bodyPr>
          <a:lstStyle/>
          <a:p>
            <a:pPr marL="0" indent="0">
              <a:buNone/>
            </a:pPr>
            <a:r>
              <a:rPr lang="en-US" sz="3200" dirty="0"/>
              <a:t>A tradeoff analysis is an approach for optimizing your decision making process for </a:t>
            </a:r>
            <a:r>
              <a:rPr lang="en-US" sz="3200" u="sng" dirty="0"/>
              <a:t>your specific needs </a:t>
            </a:r>
            <a:r>
              <a:rPr lang="en-US" sz="3200" dirty="0"/>
              <a:t>based on </a:t>
            </a:r>
            <a:r>
              <a:rPr lang="en-US" sz="3200" u="sng" dirty="0"/>
              <a:t>comparing the impact of competing features</a:t>
            </a:r>
            <a:r>
              <a:rPr lang="en-US" sz="3200" dirty="0"/>
              <a:t> and </a:t>
            </a:r>
            <a:r>
              <a:rPr lang="en-US" sz="3200" u="sng" dirty="0"/>
              <a:t>aligning</a:t>
            </a:r>
            <a:r>
              <a:rPr lang="en-US" sz="3200" dirty="0"/>
              <a:t> them according to your needs.</a:t>
            </a:r>
          </a:p>
        </p:txBody>
      </p:sp>
    </p:spTree>
    <p:extLst>
      <p:ext uri="{BB962C8B-B14F-4D97-AF65-F5344CB8AC3E}">
        <p14:creationId xmlns:p14="http://schemas.microsoft.com/office/powerpoint/2010/main" val="3431393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A business scenario that you might face</a:t>
            </a:r>
          </a:p>
          <a:p>
            <a:pPr lvl="1"/>
            <a:r>
              <a:rPr lang="en-US" dirty="0"/>
              <a:t>No brainers</a:t>
            </a:r>
          </a:p>
          <a:p>
            <a:pPr lvl="1"/>
            <a:r>
              <a:rPr lang="en-US" dirty="0"/>
              <a:t>For most cases you should</a:t>
            </a:r>
          </a:p>
          <a:p>
            <a:pPr lvl="1"/>
            <a:r>
              <a:rPr lang="en-US" dirty="0"/>
              <a:t>It really depends…so do a tradeoff analysis</a:t>
            </a:r>
          </a:p>
        </p:txBody>
      </p:sp>
    </p:spTree>
    <p:extLst>
      <p:ext uri="{BB962C8B-B14F-4D97-AF65-F5344CB8AC3E}">
        <p14:creationId xmlns:p14="http://schemas.microsoft.com/office/powerpoint/2010/main" val="3873119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No brainer scenarios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8982580" cy="3424107"/>
          </a:xfrm>
        </p:spPr>
        <p:txBody>
          <a:bodyPr/>
          <a:lstStyle/>
          <a:p>
            <a:r>
              <a:rPr lang="en-US" dirty="0"/>
              <a:t>You have a medium volume, low to medium complex website that needs a simple back end with a lot of APIs – but the back end relies on another service that might be slow</a:t>
            </a:r>
          </a:p>
          <a:p>
            <a:r>
              <a:rPr lang="en-US" dirty="0"/>
              <a:t>You have an existing web site on App Service and have a small function that needs to run on a daily basis to summarize some data and cache it</a:t>
            </a:r>
          </a:p>
          <a:p>
            <a:r>
              <a:rPr lang="en-US" dirty="0"/>
              <a:t>You are leveraging a 3</a:t>
            </a:r>
            <a:r>
              <a:rPr lang="en-US" baseline="30000" dirty="0"/>
              <a:t>rd</a:t>
            </a:r>
            <a:r>
              <a:rPr lang="en-US" dirty="0"/>
              <a:t> party API that you need to wrap some simple business logic around per call</a:t>
            </a:r>
          </a:p>
        </p:txBody>
      </p:sp>
      <p:pic>
        <p:nvPicPr>
          <p:cNvPr id="4" name="Picture 6" descr="Image result for azure app service logo">
            <a:extLst>
              <a:ext uri="{FF2B5EF4-FFF2-40B4-BE49-F238E27FC236}">
                <a16:creationId xmlns:a16="http://schemas.microsoft.com/office/drawing/2014/main" id="{DA9FC368-C061-5D44-AB89-50C2607DA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2749" y="2071663"/>
            <a:ext cx="1769421" cy="11475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azure webjobs logo transparent">
            <a:extLst>
              <a:ext uri="{FF2B5EF4-FFF2-40B4-BE49-F238E27FC236}">
                <a16:creationId xmlns:a16="http://schemas.microsoft.com/office/drawing/2014/main" id="{EAF6A360-82EC-4C4F-81AF-56A50AE91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842" y="3344933"/>
            <a:ext cx="679233" cy="6792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Image result for azure functions logo transparent">
            <a:extLst>
              <a:ext uri="{FF2B5EF4-FFF2-40B4-BE49-F238E27FC236}">
                <a16:creationId xmlns:a16="http://schemas.microsoft.com/office/drawing/2014/main" id="{727B8929-1527-AB4A-BD25-35A7F10C4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0598" y="4149889"/>
            <a:ext cx="873719" cy="87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5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Scenarios where most likely is x, but you should review</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9134718" cy="3424107"/>
          </a:xfrm>
        </p:spPr>
        <p:txBody>
          <a:bodyPr>
            <a:normAutofit fontScale="92500"/>
          </a:bodyPr>
          <a:lstStyle/>
          <a:p>
            <a:r>
              <a:rPr lang="en-US" dirty="0"/>
              <a:t>You have multiple complex front ends built with a modern </a:t>
            </a:r>
            <a:r>
              <a:rPr lang="en-US" dirty="0" err="1"/>
              <a:t>js</a:t>
            </a:r>
            <a:r>
              <a:rPr lang="en-US" dirty="0"/>
              <a:t> framework, this application requires a low complexity </a:t>
            </a:r>
            <a:r>
              <a:rPr lang="en-US" dirty="0" err="1"/>
              <a:t>api</a:t>
            </a:r>
            <a:r>
              <a:rPr lang="en-US" dirty="0"/>
              <a:t> that should get moderate usage, managed by a single team that would like to release everything together</a:t>
            </a:r>
          </a:p>
          <a:p>
            <a:r>
              <a:rPr lang="en-US" dirty="0"/>
              <a:t>You have a monolith application and are carving off the first service into a micro service</a:t>
            </a:r>
          </a:p>
          <a:p>
            <a:r>
              <a:rPr lang="en-US" dirty="0"/>
              <a:t>You have an issue in your system and you need to have something that runs every day to fix it until you get the real fix in (which could take a few days or weeks)</a:t>
            </a:r>
          </a:p>
          <a:p>
            <a:r>
              <a:rPr lang="en-US" dirty="0"/>
              <a:t>You have a data integration that is customer specific that you would like to execute and bill the client explicitly</a:t>
            </a:r>
          </a:p>
          <a:p>
            <a:endParaRPr lang="en-US" dirty="0"/>
          </a:p>
        </p:txBody>
      </p:sp>
      <p:pic>
        <p:nvPicPr>
          <p:cNvPr id="7" name="Picture 6" descr="Image result for azure app service logo">
            <a:extLst>
              <a:ext uri="{FF2B5EF4-FFF2-40B4-BE49-F238E27FC236}">
                <a16:creationId xmlns:a16="http://schemas.microsoft.com/office/drawing/2014/main" id="{E113285F-E5CF-B545-917B-9F9DB93BC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503" y="2103677"/>
            <a:ext cx="1769421" cy="11475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azure webjobs logo transparent">
            <a:extLst>
              <a:ext uri="{FF2B5EF4-FFF2-40B4-BE49-F238E27FC236}">
                <a16:creationId xmlns:a16="http://schemas.microsoft.com/office/drawing/2014/main" id="{E46BB33D-3193-9F45-AF4A-87EADFDD4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842" y="4161425"/>
            <a:ext cx="679233" cy="6792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azure functions logo transparent">
            <a:extLst>
              <a:ext uri="{FF2B5EF4-FFF2-40B4-BE49-F238E27FC236}">
                <a16:creationId xmlns:a16="http://schemas.microsoft.com/office/drawing/2014/main" id="{4301E8DE-A011-AE40-92FA-CB8E49A76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6748" y="4996530"/>
            <a:ext cx="873719" cy="8737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mage result for azure functions logo transparent">
            <a:extLst>
              <a:ext uri="{FF2B5EF4-FFF2-40B4-BE49-F238E27FC236}">
                <a16:creationId xmlns:a16="http://schemas.microsoft.com/office/drawing/2014/main" id="{00F2A135-1B6D-2E40-AB5D-EA44D6F19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355" y="3205426"/>
            <a:ext cx="873719" cy="87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5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It depends - do a tradeoff analysis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lnSpcReduction="10000"/>
          </a:bodyPr>
          <a:lstStyle/>
          <a:p>
            <a:r>
              <a:rPr lang="en-US" dirty="0"/>
              <a:t>You are building an API which will vary in volume, maximum performance is key but cost is a major consideration point</a:t>
            </a:r>
          </a:p>
          <a:p>
            <a:r>
              <a:rPr lang="en-US" dirty="0"/>
              <a:t>You have a monolith application and are carving off the first microservice and it is a highly complex and time sensitive </a:t>
            </a:r>
            <a:r>
              <a:rPr lang="en-US" dirty="0" err="1"/>
              <a:t>api</a:t>
            </a:r>
            <a:endParaRPr lang="en-US" dirty="0"/>
          </a:p>
          <a:p>
            <a:r>
              <a:rPr lang="en-US" dirty="0"/>
              <a:t>Posting a file that will kick off a data integration or internal process</a:t>
            </a:r>
          </a:p>
          <a:p>
            <a:endParaRPr lang="en-US" dirty="0"/>
          </a:p>
          <a:p>
            <a:endParaRPr lang="en-US" dirty="0"/>
          </a:p>
          <a:p>
            <a:pPr marL="0" indent="0">
              <a:buNone/>
            </a:pPr>
            <a:r>
              <a:rPr lang="en-US" dirty="0"/>
              <a:t>Any time where good enough is not good enough</a:t>
            </a:r>
          </a:p>
          <a:p>
            <a:endParaRPr lang="en-US" dirty="0"/>
          </a:p>
        </p:txBody>
      </p:sp>
    </p:spTree>
    <p:extLst>
      <p:ext uri="{BB962C8B-B14F-4D97-AF65-F5344CB8AC3E}">
        <p14:creationId xmlns:p14="http://schemas.microsoft.com/office/powerpoint/2010/main" val="28927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Why a tradeoff analysis can be more impactful than a feature comparison</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a:bodyPr>
          <a:lstStyle/>
          <a:p>
            <a:r>
              <a:rPr lang="en-US" dirty="0"/>
              <a:t>It allows you to optimize for your specific scenario and not a made-up generic scenario that may not fit your situation</a:t>
            </a:r>
          </a:p>
          <a:p>
            <a:r>
              <a:rPr lang="en-US" dirty="0"/>
              <a:t>It shows the impact of dependencies across features [tradeoffs!]</a:t>
            </a:r>
          </a:p>
          <a:p>
            <a:r>
              <a:rPr lang="en-US" dirty="0"/>
              <a:t>It shows your decision making and why you made specific decisions – what you cared about </a:t>
            </a:r>
          </a:p>
          <a:p>
            <a:r>
              <a:rPr lang="en-US" dirty="0"/>
              <a:t>It helps you define your “why” – your reason for doing what you do  – your principles</a:t>
            </a:r>
          </a:p>
          <a:p>
            <a:r>
              <a:rPr lang="en-US" dirty="0"/>
              <a:t>When done well it sets the path for others to understand when to and when not to use your reasoning for their specific decisions</a:t>
            </a:r>
          </a:p>
          <a:p>
            <a:endParaRPr lang="en-US" dirty="0"/>
          </a:p>
          <a:p>
            <a:pPr marL="0" indent="0">
              <a:buNone/>
            </a:pPr>
            <a:endParaRPr lang="en-US" dirty="0"/>
          </a:p>
        </p:txBody>
      </p:sp>
    </p:spTree>
    <p:extLst>
      <p:ext uri="{BB962C8B-B14F-4D97-AF65-F5344CB8AC3E}">
        <p14:creationId xmlns:p14="http://schemas.microsoft.com/office/powerpoint/2010/main" val="3510680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1596177"/>
          </a:xfrm>
        </p:spPr>
        <p:txBody>
          <a:bodyPr/>
          <a:lstStyle/>
          <a:p>
            <a:r>
              <a:rPr lang="en-US" dirty="0"/>
              <a:t>My Opinionated Guiding Principles for technical decisions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602511" y="2214694"/>
            <a:ext cx="10700048" cy="4001810"/>
          </a:xfrm>
        </p:spPr>
        <p:txBody>
          <a:bodyPr>
            <a:normAutofit fontScale="92500" lnSpcReduction="10000"/>
          </a:bodyPr>
          <a:lstStyle/>
          <a:p>
            <a:r>
              <a:rPr lang="en-US" dirty="0"/>
              <a:t>Don’t make one size fits all decisions in your organization –slow down just a little and make an informed decision.  </a:t>
            </a:r>
          </a:p>
          <a:p>
            <a:r>
              <a:rPr lang="en-US" dirty="0"/>
              <a:t>Defer decisions as long as you can and leave flexibility to change</a:t>
            </a:r>
          </a:p>
          <a:p>
            <a:r>
              <a:rPr lang="en-US" dirty="0"/>
              <a:t>If you don’t know – try them both out – if designed correctly, you can easily switch between these features and do a comparison on performance / cost / etc.  Limit getting locked in, unless there is a key business advantage.</a:t>
            </a:r>
          </a:p>
          <a:p>
            <a:r>
              <a:rPr lang="en-US" dirty="0"/>
              <a:t>Only use a weighted scale when you need to – you and your teams should be able to logically discuss what is best for the business </a:t>
            </a:r>
          </a:p>
          <a:p>
            <a:r>
              <a:rPr lang="en-US" dirty="0"/>
              <a:t>Do not force unilateral decisions across teams – you will lead to broken systems and to teams that don’t understand the options and the reasons for decisions.</a:t>
            </a:r>
          </a:p>
          <a:p>
            <a:endParaRPr lang="en-US" dirty="0"/>
          </a:p>
          <a:p>
            <a:endParaRPr lang="en-US" dirty="0"/>
          </a:p>
        </p:txBody>
      </p:sp>
    </p:spTree>
    <p:extLst>
      <p:ext uri="{BB962C8B-B14F-4D97-AF65-F5344CB8AC3E}">
        <p14:creationId xmlns:p14="http://schemas.microsoft.com/office/powerpoint/2010/main" val="1369139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530059"/>
          </a:xfrm>
        </p:spPr>
        <p:txBody>
          <a:bodyPr>
            <a:normAutofit fontScale="90000"/>
          </a:bodyPr>
          <a:lstStyle/>
          <a:p>
            <a:r>
              <a:rPr lang="en-US" dirty="0"/>
              <a:t>The beauty of deferring decisions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602511" y="1148576"/>
            <a:ext cx="10700048" cy="5067928"/>
          </a:xfrm>
        </p:spPr>
        <p:txBody>
          <a:bodyPr>
            <a:normAutofit fontScale="85000" lnSpcReduction="10000"/>
          </a:bodyPr>
          <a:lstStyle/>
          <a:p>
            <a:r>
              <a:rPr lang="en-US" dirty="0"/>
              <a:t>Wrote an application (THE BUTTON) that migrated data from a VB6 application to a modern web front end / </a:t>
            </a:r>
            <a:r>
              <a:rPr lang="en-US" dirty="0" err="1"/>
              <a:t>api</a:t>
            </a:r>
            <a:r>
              <a:rPr lang="en-US" dirty="0"/>
              <a:t> system</a:t>
            </a:r>
          </a:p>
          <a:p>
            <a:r>
              <a:rPr lang="en-US" dirty="0"/>
              <a:t>There was a very complex data mapping process that would occur between  </a:t>
            </a:r>
          </a:p>
          <a:p>
            <a:r>
              <a:rPr lang="en-US" dirty="0"/>
              <a:t>We did not know how much this would be used and how the users would react to the time it took.</a:t>
            </a:r>
          </a:p>
          <a:p>
            <a:r>
              <a:rPr lang="en-US" dirty="0"/>
              <a:t>We wanted to get it out to the market as quickly as possible to learn.</a:t>
            </a:r>
          </a:p>
          <a:p>
            <a:r>
              <a:rPr lang="en-US" dirty="0"/>
              <a:t>#1 we built it using 2 azure functions.   </a:t>
            </a:r>
          </a:p>
          <a:p>
            <a:pPr lvl="1"/>
            <a:r>
              <a:rPr lang="en-US" dirty="0"/>
              <a:t>1 as a http where the VB 6 program could upload a request and put it in a queue and storage</a:t>
            </a:r>
          </a:p>
          <a:p>
            <a:pPr lvl="1"/>
            <a:r>
              <a:rPr lang="en-US" dirty="0"/>
              <a:t>2 as a timer function that would be able to process all waiting requests.</a:t>
            </a:r>
          </a:p>
          <a:p>
            <a:r>
              <a:rPr lang="en-US" dirty="0"/>
              <a:t>If volume was large this would allow us to use a queue trigger and handle these concurrently</a:t>
            </a:r>
          </a:p>
          <a:p>
            <a:r>
              <a:rPr lang="en-US" dirty="0"/>
              <a:t>If the processing time was large we would be able to manage the amount of functions running at the same time</a:t>
            </a:r>
          </a:p>
          <a:p>
            <a:r>
              <a:rPr lang="en-US" dirty="0"/>
              <a:t>If we had a lot of technical issues with the dependent systems we could add in logic to retry and reprocess items</a:t>
            </a:r>
          </a:p>
          <a:p>
            <a:pPr marL="0" indent="0">
              <a:buNone/>
            </a:pPr>
            <a:r>
              <a:rPr lang="en-US" sz="2900" u="sng" dirty="0"/>
              <a:t>In the end, we did not need any of these because it was fast enough and the volume was spread out well – but we had options!</a:t>
            </a:r>
          </a:p>
          <a:p>
            <a:endParaRPr lang="en-US" dirty="0"/>
          </a:p>
        </p:txBody>
      </p:sp>
    </p:spTree>
    <p:extLst>
      <p:ext uri="{BB962C8B-B14F-4D97-AF65-F5344CB8AC3E}">
        <p14:creationId xmlns:p14="http://schemas.microsoft.com/office/powerpoint/2010/main" val="144141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1596177"/>
          </a:xfrm>
        </p:spPr>
        <p:txBody>
          <a:bodyPr/>
          <a:lstStyle/>
          <a:p>
            <a:r>
              <a:rPr lang="en-US" dirty="0"/>
              <a:t>Thank you</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700047" cy="3686467"/>
          </a:xfrm>
        </p:spPr>
        <p:txBody>
          <a:bodyPr>
            <a:normAutofit/>
          </a:bodyPr>
          <a:lstStyle/>
          <a:p>
            <a:pPr marL="0" indent="0">
              <a:buNone/>
            </a:pPr>
            <a:r>
              <a:rPr lang="en-US" sz="3200" i="1" dirty="0"/>
              <a:t>“If anyone can refute me—show me I’m making a mistake or looking at things from the wrong perspective—I’ll gladly change. It’s the truth I’m after, and the truth never harmed anyone.” – </a:t>
            </a:r>
            <a:r>
              <a:rPr lang="en-US" sz="3200" i="1" dirty="0">
                <a:hlinkClick r:id="rId2"/>
              </a:rPr>
              <a:t>Marcus Aurelius</a:t>
            </a:r>
            <a:endParaRPr lang="en-US" sz="3200" dirty="0"/>
          </a:p>
          <a:p>
            <a:endParaRPr lang="en-US" dirty="0"/>
          </a:p>
          <a:p>
            <a:pPr marL="0" indent="0">
              <a:buNone/>
            </a:pPr>
            <a:r>
              <a:rPr lang="en-US" dirty="0"/>
              <a:t>If you have any feedback – good or bad, I am all ears as I would like to continue to make this presentation better.</a:t>
            </a:r>
          </a:p>
        </p:txBody>
      </p:sp>
    </p:spTree>
    <p:extLst>
      <p:ext uri="{BB962C8B-B14F-4D97-AF65-F5344CB8AC3E}">
        <p14:creationId xmlns:p14="http://schemas.microsoft.com/office/powerpoint/2010/main" val="57880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the camera&#10;&#10;Description automatically generated">
            <a:extLst>
              <a:ext uri="{FF2B5EF4-FFF2-40B4-BE49-F238E27FC236}">
                <a16:creationId xmlns:a16="http://schemas.microsoft.com/office/drawing/2014/main" id="{75D3398F-D6C1-4D89-AFB8-2D9DD1F3E7DB}"/>
              </a:ext>
            </a:extLst>
          </p:cNvPr>
          <p:cNvPicPr>
            <a:picLocks noChangeAspect="1"/>
          </p:cNvPicPr>
          <p:nvPr/>
        </p:nvPicPr>
        <p:blipFill>
          <a:blip r:embed="rId2"/>
          <a:stretch>
            <a:fillRect/>
          </a:stretch>
        </p:blipFill>
        <p:spPr>
          <a:xfrm>
            <a:off x="2809875" y="794800"/>
            <a:ext cx="6572250" cy="5268400"/>
          </a:xfrm>
          <a:prstGeom prst="rect">
            <a:avLst/>
          </a:prstGeom>
        </p:spPr>
      </p:pic>
    </p:spTree>
    <p:extLst>
      <p:ext uri="{BB962C8B-B14F-4D97-AF65-F5344CB8AC3E}">
        <p14:creationId xmlns:p14="http://schemas.microsoft.com/office/powerpoint/2010/main" val="137489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Tradeoff Analysis is very relevant currently</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1"/>
            <a:ext cx="10806372" cy="3752355"/>
          </a:xfrm>
        </p:spPr>
        <p:txBody>
          <a:bodyPr numCol="2">
            <a:normAutofit/>
          </a:bodyPr>
          <a:lstStyle/>
          <a:p>
            <a:r>
              <a:rPr lang="en-US" dirty="0"/>
              <a:t>Less ecosystems are single tool focused, more freedom to diverge exists </a:t>
            </a:r>
          </a:p>
          <a:p>
            <a:r>
              <a:rPr lang="en-US" dirty="0"/>
              <a:t>More </a:t>
            </a:r>
            <a:r>
              <a:rPr lang="en-US" b="1" dirty="0"/>
              <a:t>highly opinionated</a:t>
            </a:r>
            <a:r>
              <a:rPr lang="en-US" dirty="0"/>
              <a:t> and evolving products and technologies available to choose from</a:t>
            </a:r>
          </a:p>
          <a:p>
            <a:r>
              <a:rPr lang="en-US" dirty="0"/>
              <a:t>Increase in distributed systems / microservices</a:t>
            </a:r>
            <a:endParaRPr lang="en-US" dirty="0">
              <a:sym typeface="Wingdings" pitchFamily="2" charset="2"/>
            </a:endParaRPr>
          </a:p>
          <a:p>
            <a:pPr lvl="1"/>
            <a:r>
              <a:rPr lang="en-US" dirty="0">
                <a:sym typeface="Wingdings" pitchFamily="2" charset="2"/>
              </a:rPr>
              <a:t>expectation on loosely coupled services</a:t>
            </a:r>
          </a:p>
          <a:p>
            <a:pPr lvl="1"/>
            <a:r>
              <a:rPr lang="en-US" dirty="0"/>
              <a:t>All could be in different technologies</a:t>
            </a:r>
          </a:p>
          <a:p>
            <a:endParaRPr lang="en-US" dirty="0"/>
          </a:p>
          <a:p>
            <a:r>
              <a:rPr lang="en-US" dirty="0"/>
              <a:t>Team empowerment leads to less centralized decisions and more diverse technologies and tools</a:t>
            </a:r>
          </a:p>
          <a:p>
            <a:r>
              <a:rPr lang="en-US" dirty="0"/>
              <a:t>Easier to change and swap out technologies</a:t>
            </a:r>
          </a:p>
          <a:p>
            <a:r>
              <a:rPr lang="en-US" dirty="0"/>
              <a:t>With the increase in use of open source technologies, its not just buy vs build – now it’s buy, build, or leverage</a:t>
            </a:r>
          </a:p>
        </p:txBody>
      </p:sp>
    </p:spTree>
    <p:extLst>
      <p:ext uri="{BB962C8B-B14F-4D97-AF65-F5344CB8AC3E}">
        <p14:creationId xmlns:p14="http://schemas.microsoft.com/office/powerpoint/2010/main" val="285295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326003" y="69877"/>
            <a:ext cx="11775881" cy="1234137"/>
          </a:xfrm>
        </p:spPr>
        <p:txBody>
          <a:bodyPr/>
          <a:lstStyle/>
          <a:p>
            <a:r>
              <a:rPr lang="en-US" dirty="0"/>
              <a:t>&lt; 5 minute non-technical tradeoff analysis example</a:t>
            </a:r>
          </a:p>
        </p:txBody>
      </p:sp>
      <p:pic>
        <p:nvPicPr>
          <p:cNvPr id="4" name="Online Media 3" title="Jim Gaffigan - Comedy Showcase - year 1996">
            <a:hlinkClick r:id="" action="ppaction://media"/>
            <a:extLst>
              <a:ext uri="{FF2B5EF4-FFF2-40B4-BE49-F238E27FC236}">
                <a16:creationId xmlns:a16="http://schemas.microsoft.com/office/drawing/2014/main" id="{F208D22B-2023-4B35-9489-A9AC4F81E609}"/>
              </a:ext>
            </a:extLst>
          </p:cNvPr>
          <p:cNvPicPr>
            <a:picLocks noRot="1" noChangeAspect="1"/>
          </p:cNvPicPr>
          <p:nvPr>
            <a:videoFile r:link="rId1"/>
          </p:nvPr>
        </p:nvPicPr>
        <p:blipFill>
          <a:blip r:embed="rId3"/>
          <a:stretch>
            <a:fillRect/>
          </a:stretch>
        </p:blipFill>
        <p:spPr>
          <a:xfrm>
            <a:off x="2313830" y="928497"/>
            <a:ext cx="7333535" cy="5496157"/>
          </a:xfrm>
          <a:prstGeom prst="rect">
            <a:avLst/>
          </a:prstGeom>
        </p:spPr>
      </p:pic>
    </p:spTree>
    <p:extLst>
      <p:ext uri="{BB962C8B-B14F-4D97-AF65-F5344CB8AC3E}">
        <p14:creationId xmlns:p14="http://schemas.microsoft.com/office/powerpoint/2010/main" val="166522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4487609" y="3640748"/>
            <a:ext cx="2878166" cy="2952749"/>
          </a:xfrm>
        </p:spPr>
        <p:txBody>
          <a:bodyPr>
            <a:normAutofit/>
          </a:bodyPr>
          <a:lstStyle/>
          <a:p>
            <a:pPr>
              <a:buFont typeface="Wingdings" panose="05000000000000000000" pitchFamily="2" charset="2"/>
              <a:buChar char="ü"/>
            </a:pPr>
            <a:r>
              <a:rPr lang="en-US" dirty="0"/>
              <a:t>Could eat cold</a:t>
            </a:r>
          </a:p>
          <a:p>
            <a:pPr>
              <a:buFont typeface="Wingdings" panose="05000000000000000000" pitchFamily="2" charset="2"/>
              <a:buChar char="ü"/>
            </a:pPr>
            <a:r>
              <a:rPr lang="en-US" dirty="0"/>
              <a:t>Typically done with flour tortillas instead of corn</a:t>
            </a:r>
          </a:p>
          <a:p>
            <a:pPr>
              <a:buFont typeface="Wingdings" panose="05000000000000000000" pitchFamily="2" charset="2"/>
              <a:buChar char="ü"/>
            </a:pPr>
            <a:r>
              <a:rPr lang="en-US" dirty="0"/>
              <a:t>Great when you need to eat something one handed or on the go.</a:t>
            </a:r>
          </a:p>
        </p:txBody>
      </p:sp>
      <p:pic>
        <p:nvPicPr>
          <p:cNvPr id="1026" name="Picture 2" descr="Image result for burrito image free">
            <a:extLst>
              <a:ext uri="{FF2B5EF4-FFF2-40B4-BE49-F238E27FC236}">
                <a16:creationId xmlns:a16="http://schemas.microsoft.com/office/drawing/2014/main" id="{27FCC534-D724-41F3-A05A-58D9D39C7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515" y="670232"/>
            <a:ext cx="3426591" cy="1912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taco image free transparent background">
            <a:extLst>
              <a:ext uri="{FF2B5EF4-FFF2-40B4-BE49-F238E27FC236}">
                <a16:creationId xmlns:a16="http://schemas.microsoft.com/office/drawing/2014/main" id="{746C3E52-56CE-44FC-9FAF-EA899885A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313" y="666209"/>
            <a:ext cx="2613663" cy="207379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2F723D9-4071-4AC5-861A-B12D6E6A8656}"/>
              </a:ext>
            </a:extLst>
          </p:cNvPr>
          <p:cNvSpPr txBox="1">
            <a:spLocks/>
          </p:cNvSpPr>
          <p:nvPr/>
        </p:nvSpPr>
        <p:spPr>
          <a:xfrm>
            <a:off x="1132849" y="2579772"/>
            <a:ext cx="9587686" cy="610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3200" dirty="0"/>
              <a:t>tortilla with cheese, meat, and/or vegetables… </a:t>
            </a:r>
          </a:p>
        </p:txBody>
      </p:sp>
      <p:sp>
        <p:nvSpPr>
          <p:cNvPr id="10" name="Content Placeholder 2">
            <a:extLst>
              <a:ext uri="{FF2B5EF4-FFF2-40B4-BE49-F238E27FC236}">
                <a16:creationId xmlns:a16="http://schemas.microsoft.com/office/drawing/2014/main" id="{F57B8689-DD31-43A0-BB64-B1AA5DD8AC65}"/>
              </a:ext>
            </a:extLst>
          </p:cNvPr>
          <p:cNvSpPr txBox="1">
            <a:spLocks/>
          </p:cNvSpPr>
          <p:nvPr/>
        </p:nvSpPr>
        <p:spPr>
          <a:xfrm>
            <a:off x="1239584" y="3640747"/>
            <a:ext cx="2878166" cy="29527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ü"/>
            </a:pPr>
            <a:r>
              <a:rPr lang="en-US" dirty="0"/>
              <a:t>Soft or hard</a:t>
            </a:r>
          </a:p>
          <a:p>
            <a:pPr>
              <a:buFont typeface="Wingdings" panose="05000000000000000000" pitchFamily="2" charset="2"/>
              <a:buChar char="ü"/>
            </a:pPr>
            <a:r>
              <a:rPr lang="en-US" dirty="0"/>
              <a:t>Can vary the toppings or ingredients</a:t>
            </a:r>
          </a:p>
          <a:p>
            <a:pPr>
              <a:buFont typeface="Wingdings" panose="05000000000000000000" pitchFamily="2" charset="2"/>
              <a:buChar char="ü"/>
            </a:pPr>
            <a:r>
              <a:rPr lang="en-US" dirty="0"/>
              <a:t>Could do a taco bar!</a:t>
            </a:r>
          </a:p>
        </p:txBody>
      </p:sp>
      <p:pic>
        <p:nvPicPr>
          <p:cNvPr id="11" name="Picture 10" descr="A bowl of food on a plate&#10;&#10;Description automatically generated">
            <a:extLst>
              <a:ext uri="{FF2B5EF4-FFF2-40B4-BE49-F238E27FC236}">
                <a16:creationId xmlns:a16="http://schemas.microsoft.com/office/drawing/2014/main" id="{A004C1A4-BA21-44CD-9B08-8F68F390A93B}"/>
              </a:ext>
            </a:extLst>
          </p:cNvPr>
          <p:cNvPicPr>
            <a:picLocks noChangeAspect="1"/>
          </p:cNvPicPr>
          <p:nvPr/>
        </p:nvPicPr>
        <p:blipFill>
          <a:blip r:embed="rId5"/>
          <a:stretch>
            <a:fillRect/>
          </a:stretch>
        </p:blipFill>
        <p:spPr>
          <a:xfrm>
            <a:off x="7698674" y="838093"/>
            <a:ext cx="3676927" cy="1820079"/>
          </a:xfrm>
          <a:prstGeom prst="rect">
            <a:avLst/>
          </a:prstGeom>
        </p:spPr>
      </p:pic>
      <p:sp>
        <p:nvSpPr>
          <p:cNvPr id="12" name="Content Placeholder 2">
            <a:extLst>
              <a:ext uri="{FF2B5EF4-FFF2-40B4-BE49-F238E27FC236}">
                <a16:creationId xmlns:a16="http://schemas.microsoft.com/office/drawing/2014/main" id="{BB3604E7-D00D-481D-9D1F-663879B52862}"/>
              </a:ext>
            </a:extLst>
          </p:cNvPr>
          <p:cNvSpPr txBox="1">
            <a:spLocks/>
          </p:cNvSpPr>
          <p:nvPr/>
        </p:nvSpPr>
        <p:spPr>
          <a:xfrm>
            <a:off x="8098054" y="3640746"/>
            <a:ext cx="2878166" cy="29527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ü"/>
            </a:pPr>
            <a:r>
              <a:rPr lang="en-US" dirty="0"/>
              <a:t>Typically baked and served with a sauce</a:t>
            </a:r>
          </a:p>
          <a:p>
            <a:pPr>
              <a:buFont typeface="Wingdings" panose="05000000000000000000" pitchFamily="2" charset="2"/>
              <a:buChar char="ü"/>
            </a:pPr>
            <a:r>
              <a:rPr lang="en-US" dirty="0"/>
              <a:t>Great when you want a more elegant dinner</a:t>
            </a:r>
          </a:p>
        </p:txBody>
      </p:sp>
    </p:spTree>
    <p:extLst>
      <p:ext uri="{BB962C8B-B14F-4D97-AF65-F5344CB8AC3E}">
        <p14:creationId xmlns:p14="http://schemas.microsoft.com/office/powerpoint/2010/main" val="1443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Where deeper analysis is important</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Your specific scenario</a:t>
            </a:r>
          </a:p>
          <a:p>
            <a:pPr lvl="1"/>
            <a:r>
              <a:rPr lang="en-US" dirty="0"/>
              <a:t>Tuesday night dinner</a:t>
            </a:r>
          </a:p>
          <a:p>
            <a:pPr lvl="1"/>
            <a:r>
              <a:rPr lang="en-US" dirty="0"/>
              <a:t>Hosting a party where people will show up at different times in the day</a:t>
            </a:r>
          </a:p>
          <a:p>
            <a:pPr lvl="1"/>
            <a:r>
              <a:rPr lang="en-US" dirty="0"/>
              <a:t>Dorm room with only a hot plate</a:t>
            </a:r>
          </a:p>
          <a:p>
            <a:pPr lvl="1"/>
            <a:r>
              <a:rPr lang="en-US" dirty="0"/>
              <a:t>A movie theater that wants to plan something for the Three Amigos remake</a:t>
            </a:r>
          </a:p>
          <a:p>
            <a:pPr lvl="1"/>
            <a:r>
              <a:rPr lang="en-US" dirty="0"/>
              <a:t>Tailgating before an event with or without a grill</a:t>
            </a:r>
          </a:p>
          <a:p>
            <a:pPr lvl="1"/>
            <a:r>
              <a:rPr lang="en-US" dirty="0"/>
              <a:t>A catered party at your house</a:t>
            </a:r>
          </a:p>
          <a:p>
            <a:pPr lvl="1"/>
            <a:r>
              <a:rPr lang="en-US" dirty="0"/>
              <a:t>Happy hour on Cinco de mayo …</a:t>
            </a:r>
          </a:p>
          <a:p>
            <a:pPr lvl="1"/>
            <a:endParaRPr lang="en-US" dirty="0"/>
          </a:p>
        </p:txBody>
      </p:sp>
    </p:spTree>
    <p:extLst>
      <p:ext uri="{BB962C8B-B14F-4D97-AF65-F5344CB8AC3E}">
        <p14:creationId xmlns:p14="http://schemas.microsoft.com/office/powerpoint/2010/main" val="330268697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99C30C-D4EF-40A1-90A6-0C8077024112}">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customXml/itemProps2.xml><?xml version="1.0" encoding="utf-8"?>
<ds:datastoreItem xmlns:ds="http://schemas.openxmlformats.org/officeDocument/2006/customXml" ds:itemID="{ABA78EF8-E824-4C87-A4FF-3288A5E914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E252AE-1687-4F4A-AAAD-EE8304DE90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3081</Words>
  <Application>Microsoft Macintosh PowerPoint</Application>
  <PresentationFormat>Widescreen</PresentationFormat>
  <Paragraphs>306</Paragraphs>
  <Slides>47</Slides>
  <Notes>5</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Garamond</vt:lpstr>
      <vt:lpstr>Verdana</vt:lpstr>
      <vt:lpstr>Wingdings</vt:lpstr>
      <vt:lpstr>Droplet</vt:lpstr>
      <vt:lpstr>Azure feature tradeoff analysis</vt:lpstr>
      <vt:lpstr>A few things about me</vt:lpstr>
      <vt:lpstr>What this talk is</vt:lpstr>
      <vt:lpstr>What is a tradeoff analysis?</vt:lpstr>
      <vt:lpstr>PowerPoint Presentation</vt:lpstr>
      <vt:lpstr>Tradeoff Analysis is very relevant currently</vt:lpstr>
      <vt:lpstr>&lt; 5 minute non-technical tradeoff analysis example</vt:lpstr>
      <vt:lpstr>PowerPoint Presentation</vt:lpstr>
      <vt:lpstr>Where deeper analysis is important</vt:lpstr>
      <vt:lpstr>Cinco De Mayo Happy Hour Tradeoff Example</vt:lpstr>
      <vt:lpstr>Cinco De Mayo Happy Hour Tradeoff Example</vt:lpstr>
      <vt:lpstr>Happy hour on Cinco De Mayo Tradeoff chart</vt:lpstr>
      <vt:lpstr>Happy hour on Cinco De Mayo Tradeoff chart</vt:lpstr>
      <vt:lpstr>Pro-tip</vt:lpstr>
      <vt:lpstr>Azure Capabilities</vt:lpstr>
      <vt:lpstr>PowerPoint Presentation</vt:lpstr>
      <vt:lpstr>Azure App Service</vt:lpstr>
      <vt:lpstr>Azure Web jobs</vt:lpstr>
      <vt:lpstr>Azure Functions</vt:lpstr>
      <vt:lpstr>Azure Functions – hosting plans</vt:lpstr>
      <vt:lpstr>PowerPoint Presentation</vt:lpstr>
      <vt:lpstr>Azure Functions vs Web Apps Scalability and Performance</vt:lpstr>
      <vt:lpstr>Azure Functions – Demo</vt:lpstr>
      <vt:lpstr>Azure Functions – Durable</vt:lpstr>
      <vt:lpstr>Azure Functions – hosting plans</vt:lpstr>
      <vt:lpstr>Azure Functions – before you jump</vt:lpstr>
      <vt:lpstr>Azure Functions – Proxy</vt:lpstr>
      <vt:lpstr>Azure Functions Apps Jobs - What we might care about?</vt:lpstr>
      <vt:lpstr>Azure Functions vs Web Apps - pricing</vt:lpstr>
      <vt:lpstr>Azure Functions vs Web Apps - pricing</vt:lpstr>
      <vt:lpstr>PowerPoint Presentation</vt:lpstr>
      <vt:lpstr>PowerPoint Presentation</vt:lpstr>
      <vt:lpstr>PowerPoint Presentation</vt:lpstr>
      <vt:lpstr>PowerPoint Presentation</vt:lpstr>
      <vt:lpstr>Azure Functions vs Web Apps - pricing</vt:lpstr>
      <vt:lpstr>Azure Functions vs Web Apps – developer experience</vt:lpstr>
      <vt:lpstr>Azure Functions vs Web Apps – Architecture Thoughts</vt:lpstr>
      <vt:lpstr>Azure Functions vs Web Apps – others</vt:lpstr>
      <vt:lpstr>Pro tip - Don’t lock in when you don’t have to*</vt:lpstr>
      <vt:lpstr>Use Cases</vt:lpstr>
      <vt:lpstr>No brainer scenarios</vt:lpstr>
      <vt:lpstr>Scenarios where most likely is x, but you should review</vt:lpstr>
      <vt:lpstr>It depends - do a tradeoff analysis</vt:lpstr>
      <vt:lpstr>Why a tradeoff analysis can be more impactful than a feature comparison</vt:lpstr>
      <vt:lpstr>My Opinionated Guiding Principles for technical decisions</vt:lpstr>
      <vt:lpstr>The beauty of deferring decisions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2019-11-06T15:14:30Z</dcterms:created>
  <dcterms:modified xsi:type="dcterms:W3CDTF">2019-11-14T17:03:47Z</dcterms:modified>
</cp:coreProperties>
</file>